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61"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411" r:id="rId17"/>
    <p:sldId id="414" r:id="rId18"/>
    <p:sldId id="416" r:id="rId19"/>
    <p:sldId id="417" r:id="rId20"/>
    <p:sldId id="279" r:id="rId21"/>
    <p:sldId id="280" r:id="rId22"/>
    <p:sldId id="281" r:id="rId23"/>
    <p:sldId id="418" r:id="rId24"/>
    <p:sldId id="419" r:id="rId25"/>
    <p:sldId id="420" r:id="rId26"/>
    <p:sldId id="421" r:id="rId27"/>
    <p:sldId id="422" r:id="rId28"/>
    <p:sldId id="423" r:id="rId29"/>
    <p:sldId id="424" r:id="rId30"/>
    <p:sldId id="425" r:id="rId31"/>
    <p:sldId id="426" r:id="rId32"/>
    <p:sldId id="427" r:id="rId33"/>
    <p:sldId id="428" r:id="rId34"/>
    <p:sldId id="413" r:id="rId35"/>
    <p:sldId id="415" r:id="rId36"/>
    <p:sldId id="434" r:id="rId37"/>
    <p:sldId id="435" r:id="rId38"/>
    <p:sldId id="436" r:id="rId39"/>
    <p:sldId id="437" r:id="rId40"/>
    <p:sldId id="282" r:id="rId41"/>
    <p:sldId id="283" r:id="rId42"/>
    <p:sldId id="439" r:id="rId43"/>
    <p:sldId id="440" r:id="rId44"/>
    <p:sldId id="441" r:id="rId45"/>
    <p:sldId id="442" r:id="rId46"/>
    <p:sldId id="443" r:id="rId47"/>
    <p:sldId id="444" r:id="rId48"/>
    <p:sldId id="445" r:id="rId49"/>
    <p:sldId id="446" r:id="rId50"/>
    <p:sldId id="447" r:id="rId51"/>
    <p:sldId id="448" r:id="rId52"/>
    <p:sldId id="449" r:id="rId53"/>
    <p:sldId id="284" r:id="rId54"/>
    <p:sldId id="452" r:id="rId55"/>
    <p:sldId id="451" r:id="rId56"/>
    <p:sldId id="410" r:id="rId57"/>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7" Type="http://schemas.openxmlformats.org/officeDocument/2006/relationships/slide" Target="slides/slide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61"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ED7BF0-6A76-40E8-8B1F-9176AD693795}" type="datetimeFigureOut">
              <a:rPr lang="es-PE" smtClean="0"/>
              <a:t>31/03/2021</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F3A9BF-39DB-479D-B06B-5399D67EE5B7}" type="slidenum">
              <a:rPr lang="es-PE" smtClean="0"/>
              <a:t>‹Nº›</a:t>
            </a:fld>
            <a:endParaRPr lang="es-PE"/>
          </a:p>
        </p:txBody>
      </p:sp>
    </p:spTree>
    <p:extLst>
      <p:ext uri="{BB962C8B-B14F-4D97-AF65-F5344CB8AC3E}">
        <p14:creationId xmlns:p14="http://schemas.microsoft.com/office/powerpoint/2010/main" val="252552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FFC8AE-5926-43B6-A6AF-FAAC98592CB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5831CB3F-D97F-4EC7-BFA0-506939D737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1A0B9860-B428-46C5-AC14-0C9E7C79D6D1}"/>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5" name="Marcador de pie de página 4">
            <a:extLst>
              <a:ext uri="{FF2B5EF4-FFF2-40B4-BE49-F238E27FC236}">
                <a16:creationId xmlns:a16="http://schemas.microsoft.com/office/drawing/2014/main" id="{824D8E80-53C1-4BD8-93B8-1932A3FD69A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540AD3AC-6719-4A81-BCCF-E957D9F72700}"/>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4062150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FA8951-2CA7-4215-B6A1-F74E58CEA644}"/>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AC4B4926-042B-4EFF-838C-73685BE38B7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A2DB0D4-DB33-4FF4-9852-6B0198C42775}"/>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5" name="Marcador de pie de página 4">
            <a:extLst>
              <a:ext uri="{FF2B5EF4-FFF2-40B4-BE49-F238E27FC236}">
                <a16:creationId xmlns:a16="http://schemas.microsoft.com/office/drawing/2014/main" id="{B55DE06C-447B-45A6-BF72-E449038F6AF6}"/>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EA81CCAA-7A4D-455D-B5B9-D3350CB3AB70}"/>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4147940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5DF5093-E35E-442A-9F10-8B5E760CF2B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B8D4E052-2342-40F3-A79B-E1D994478E0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B1E7B89-0404-481E-96FD-55DFF0B81DD9}"/>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5" name="Marcador de pie de página 4">
            <a:extLst>
              <a:ext uri="{FF2B5EF4-FFF2-40B4-BE49-F238E27FC236}">
                <a16:creationId xmlns:a16="http://schemas.microsoft.com/office/drawing/2014/main" id="{B69A1B4B-F489-4DF1-9D5E-059510DBB57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C6A92C91-3951-4B60-A0CD-371C9DA309FF}"/>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2110555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3FE168-F478-4DCA-8A05-0AF795BFD159}"/>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2BA6728-FE5F-4D33-AE73-69E7819F5C8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4398B3FC-9B0A-4753-B03C-4CE38ABD07DC}"/>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5" name="Marcador de pie de página 4">
            <a:extLst>
              <a:ext uri="{FF2B5EF4-FFF2-40B4-BE49-F238E27FC236}">
                <a16:creationId xmlns:a16="http://schemas.microsoft.com/office/drawing/2014/main" id="{3F43B89A-E45A-4A18-9AFD-1AFD0589EAF1}"/>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4B5D6520-C3BA-4E49-9CC6-DBFEBDED1A1C}"/>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3629989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F47019-A08E-4243-B932-36A86D24AAB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56547B0E-2ACB-4973-8DF7-DFD19CB2A3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FEAD1AC-177D-45A5-A705-F7A4AD2E8B97}"/>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5" name="Marcador de pie de página 4">
            <a:extLst>
              <a:ext uri="{FF2B5EF4-FFF2-40B4-BE49-F238E27FC236}">
                <a16:creationId xmlns:a16="http://schemas.microsoft.com/office/drawing/2014/main" id="{C132F51F-C229-4D19-9598-A0C0751E83B6}"/>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E6FD983-01D2-42BF-BEB1-EF8CD13CE774}"/>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3686535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BAC4E8-C35E-4457-A898-0056A80F5E8B}"/>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18C4DB77-5A9D-40A7-B824-D983A34F069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9D3302E3-955C-4D76-8EE2-04C08E78011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F3300B01-2BEC-4B41-A396-18FD9FC42D1A}"/>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6" name="Marcador de pie de página 5">
            <a:extLst>
              <a:ext uri="{FF2B5EF4-FFF2-40B4-BE49-F238E27FC236}">
                <a16:creationId xmlns:a16="http://schemas.microsoft.com/office/drawing/2014/main" id="{3C155660-5A5B-44B9-A1B8-DA5DC3B24F86}"/>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913D7CB6-194E-4023-ACC1-72B4F3F9703E}"/>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3816241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ACFFB2-73DD-4859-8FCB-294DE5EB1F7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B2C02FCA-6D94-4347-A09A-9BA13DF992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690BB85-4227-46C4-B441-DB73E77BB2A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84841026-45D3-4F22-8B95-C3941189F0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862C953-C47D-47BD-82D2-B11417EC6CD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7CFE5F79-8984-4908-B2B6-8DC0B5507D66}"/>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8" name="Marcador de pie de página 7">
            <a:extLst>
              <a:ext uri="{FF2B5EF4-FFF2-40B4-BE49-F238E27FC236}">
                <a16:creationId xmlns:a16="http://schemas.microsoft.com/office/drawing/2014/main" id="{FE719DE9-4239-4BD0-9D29-1063A37C173B}"/>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C9BFC2E5-F2D6-4A5E-A35F-ECB5BAE1D92A}"/>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120914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7FA873-03DA-4218-AB27-7774DD0D0EDF}"/>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AD847B15-0F1F-46B1-98A6-B4EEAA247922}"/>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4" name="Marcador de pie de página 3">
            <a:extLst>
              <a:ext uri="{FF2B5EF4-FFF2-40B4-BE49-F238E27FC236}">
                <a16:creationId xmlns:a16="http://schemas.microsoft.com/office/drawing/2014/main" id="{C15E160C-0CF2-429C-BC52-8BCCC53FE666}"/>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4EC09666-B67C-4504-B2A9-7C98854B8DB2}"/>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11783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E15B51E-5F94-4DB2-A2D0-9FD70E312CED}"/>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3" name="Marcador de pie de página 2">
            <a:extLst>
              <a:ext uri="{FF2B5EF4-FFF2-40B4-BE49-F238E27FC236}">
                <a16:creationId xmlns:a16="http://schemas.microsoft.com/office/drawing/2014/main" id="{E4D3CF81-47A5-482C-982B-502667C59347}"/>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43F18064-7ED5-4BF2-9081-85A1C812E9C6}"/>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3315616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1264F5-F479-414F-A3D1-D344FD6248F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34C8A3E3-255A-4882-8CFC-85AB553C2F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8F3EC4A1-11D6-461D-95EF-B7D5BD2094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732548F-79DF-4106-966D-A751E1127C30}"/>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6" name="Marcador de pie de página 5">
            <a:extLst>
              <a:ext uri="{FF2B5EF4-FFF2-40B4-BE49-F238E27FC236}">
                <a16:creationId xmlns:a16="http://schemas.microsoft.com/office/drawing/2014/main" id="{B35D6EA4-A518-472D-9426-BF860F274A1C}"/>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4BF19D21-AB5B-4888-B278-BB3B990A2D3E}"/>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3834821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A13EC8-2338-4515-A9C4-96A28C20B40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F11585E8-798A-4D9C-A76E-09BD97BE58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F37DF57A-AA59-46AD-8624-5A3647B330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D2E9941-7D10-4F9B-AE4F-CDD557F6A331}"/>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6" name="Marcador de pie de página 5">
            <a:extLst>
              <a:ext uri="{FF2B5EF4-FFF2-40B4-BE49-F238E27FC236}">
                <a16:creationId xmlns:a16="http://schemas.microsoft.com/office/drawing/2014/main" id="{C33932E6-7E0D-47D4-9FA8-B07B7651A563}"/>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BC7DA42F-D4A4-4C27-B58D-A846F4E33888}"/>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2542242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D7E4C88-7010-4AC5-9B47-2A1CB4AF8D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16748C03-CE9C-47C0-AC54-3EBCDF1BF2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7392A33B-AFB4-4C2B-9204-493BCAAF36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96754C-0436-4275-9FFD-F9474E153BAE}" type="datetimeFigureOut">
              <a:rPr lang="es-PE" smtClean="0"/>
              <a:t>31/03/2021</a:t>
            </a:fld>
            <a:endParaRPr lang="es-PE"/>
          </a:p>
        </p:txBody>
      </p:sp>
      <p:sp>
        <p:nvSpPr>
          <p:cNvPr id="5" name="Marcador de pie de página 4">
            <a:extLst>
              <a:ext uri="{FF2B5EF4-FFF2-40B4-BE49-F238E27FC236}">
                <a16:creationId xmlns:a16="http://schemas.microsoft.com/office/drawing/2014/main" id="{CE38D7F2-C51A-4849-AAD0-5642964BBA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3590ECB9-3F8C-4482-8E4A-26B4CBC9D1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24A2CD-D220-422E-BD37-C26FB601497A}" type="slidenum">
              <a:rPr lang="es-PE" smtClean="0"/>
              <a:t>‹Nº›</a:t>
            </a:fld>
            <a:endParaRPr lang="es-PE"/>
          </a:p>
        </p:txBody>
      </p:sp>
    </p:spTree>
    <p:extLst>
      <p:ext uri="{BB962C8B-B14F-4D97-AF65-F5344CB8AC3E}">
        <p14:creationId xmlns:p14="http://schemas.microsoft.com/office/powerpoint/2010/main" val="1576929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84217" y="1011382"/>
            <a:ext cx="7148947" cy="1589202"/>
          </a:xfrm>
        </p:spPr>
        <p:txBody>
          <a:bodyPr>
            <a:noAutofit/>
          </a:bodyPr>
          <a:lstStyle/>
          <a:p>
            <a:pPr algn="ctr"/>
            <a:r>
              <a:rPr lang="es-PE" sz="4000" b="1" dirty="0"/>
              <a:t>Casos Prácticos y Jurisprudencia en los Delitos Cometidos por Funcionarios Públicos. </a:t>
            </a:r>
            <a:br>
              <a:rPr lang="es-PE" sz="4000" b="1" dirty="0"/>
            </a:br>
            <a:br>
              <a:rPr lang="es-PE" sz="4000" b="1" dirty="0"/>
            </a:br>
            <a:br>
              <a:rPr lang="es-PE" sz="4000" b="1" dirty="0"/>
            </a:br>
            <a:br>
              <a:rPr lang="es-PE" sz="4000" b="1" dirty="0"/>
            </a:br>
            <a:br>
              <a:rPr lang="es-PE" sz="4000" b="1" dirty="0"/>
            </a:br>
            <a:br>
              <a:rPr lang="es-PE" sz="4000" b="1" dirty="0"/>
            </a:br>
            <a:br>
              <a:rPr lang="es-PE" sz="4000" dirty="0"/>
            </a:br>
            <a:br>
              <a:rPr lang="es-PE" sz="4000" dirty="0"/>
            </a:br>
            <a:br>
              <a:rPr lang="es-PE" sz="4000" dirty="0"/>
            </a:br>
            <a:br>
              <a:rPr lang="es-PE" sz="4000" dirty="0"/>
            </a:br>
            <a:br>
              <a:rPr lang="es-PE" sz="4000" dirty="0"/>
            </a:br>
            <a:r>
              <a:rPr lang="es-PE" sz="3600" b="1">
                <a:solidFill>
                  <a:srgbClr val="FF0000"/>
                </a:solidFill>
                <a:latin typeface="Algerian" panose="04020705040A02060702" pitchFamily="82" charset="0"/>
              </a:rPr>
              <a:t>TERMINACION ANTICIPADA Y CONCLUSION ANTICIPADA</a:t>
            </a:r>
            <a:endParaRPr lang="es-PE" sz="3600" b="1" dirty="0">
              <a:solidFill>
                <a:srgbClr val="FF0000"/>
              </a:solidFill>
              <a:latin typeface="Algerian" panose="04020705040A02060702" pitchFamily="82" charset="0"/>
            </a:endParaRPr>
          </a:p>
        </p:txBody>
      </p:sp>
      <p:sp>
        <p:nvSpPr>
          <p:cNvPr id="5" name="CuadroTexto 4"/>
          <p:cNvSpPr txBox="1"/>
          <p:nvPr/>
        </p:nvSpPr>
        <p:spPr>
          <a:xfrm>
            <a:off x="734291" y="4690420"/>
            <a:ext cx="10186994" cy="1077218"/>
          </a:xfrm>
          <a:prstGeom prst="rect">
            <a:avLst/>
          </a:prstGeom>
          <a:noFill/>
        </p:spPr>
        <p:txBody>
          <a:bodyPr wrap="square" rtlCol="0">
            <a:spAutoFit/>
          </a:bodyPr>
          <a:lstStyle/>
          <a:p>
            <a:pPr algn="ctr"/>
            <a:r>
              <a:rPr lang="es-PE" sz="3200" b="1" dirty="0"/>
              <a:t>Ponente: Sergio </a:t>
            </a:r>
          </a:p>
          <a:p>
            <a:pPr algn="ctr"/>
            <a:r>
              <a:rPr lang="es-PE" sz="3200" b="1" dirty="0"/>
              <a:t>Emerson Chávez Panduro </a:t>
            </a:r>
          </a:p>
        </p:txBody>
      </p:sp>
      <p:pic>
        <p:nvPicPr>
          <p:cNvPr id="7" name="Imagen 6"/>
          <p:cNvPicPr/>
          <p:nvPr/>
        </p:nvPicPr>
        <p:blipFill rotWithShape="1">
          <a:blip r:embed="rId2" cstate="print">
            <a:extLst>
              <a:ext uri="{28A0092B-C50C-407E-A947-70E740481C1C}">
                <a14:useLocalDpi xmlns:a14="http://schemas.microsoft.com/office/drawing/2010/main" val="0"/>
              </a:ext>
            </a:extLst>
          </a:blip>
          <a:srcRect l="15918" r="12313"/>
          <a:stretch/>
        </p:blipFill>
        <p:spPr bwMode="auto">
          <a:xfrm rot="16200000">
            <a:off x="4664089" y="2500395"/>
            <a:ext cx="1589201" cy="192484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45708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2109499" y="785608"/>
            <a:ext cx="8039053" cy="115587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es-ES" sz="3200" b="1" spc="-1" dirty="0">
              <a:solidFill>
                <a:srgbClr val="FF0000"/>
              </a:solidFill>
              <a:latin typeface="Arial"/>
              <a:ea typeface="DejaVu Sans"/>
            </a:endParaRPr>
          </a:p>
          <a:p>
            <a:pPr algn="ctr">
              <a:lnSpc>
                <a:spcPct val="100000"/>
              </a:lnSpc>
            </a:pPr>
            <a:r>
              <a:rPr lang="es-ES" sz="3200" b="1" spc="-1" dirty="0">
                <a:solidFill>
                  <a:srgbClr val="FF0000"/>
                </a:solidFill>
                <a:latin typeface="Arial"/>
                <a:ea typeface="DejaVu Sans"/>
              </a:rPr>
              <a:t>ETAPAS DEL NUEVO PROCESO PENAL </a:t>
            </a:r>
            <a:endParaRPr lang="es-ES" sz="3200" spc="-1" dirty="0">
              <a:latin typeface="Arial"/>
            </a:endParaRPr>
          </a:p>
        </p:txBody>
      </p:sp>
      <p:sp>
        <p:nvSpPr>
          <p:cNvPr id="135" name="CustomShape 2"/>
          <p:cNvSpPr/>
          <p:nvPr/>
        </p:nvSpPr>
        <p:spPr>
          <a:xfrm>
            <a:off x="2060649" y="1884407"/>
            <a:ext cx="2597571" cy="1259823"/>
          </a:xfrm>
          <a:prstGeom prst="roundRect">
            <a:avLst>
              <a:gd name="adj" fmla="val 16667"/>
            </a:avLst>
          </a:prstGeom>
          <a:solidFill>
            <a:srgbClr val="B7DEE4"/>
          </a:solidFill>
          <a:ln>
            <a:solidFill>
              <a:srgbClr val="53B3BE"/>
            </a:solidFill>
            <a:round/>
          </a:ln>
          <a:effectLst>
            <a:outerShdw blurRad="40000" dist="20160" dir="5400000" rotWithShape="0">
              <a:srgbClr val="000000">
                <a:alpha val="38000"/>
              </a:srgbClr>
            </a:outerShdw>
          </a:effectLst>
        </p:spPr>
        <p:style>
          <a:lnRef idx="1">
            <a:schemeClr val="accent2"/>
          </a:lnRef>
          <a:fillRef idx="2">
            <a:schemeClr val="accent2"/>
          </a:fillRef>
          <a:effectRef idx="1">
            <a:schemeClr val="accent2"/>
          </a:effectRef>
          <a:fontRef idx="minor"/>
        </p:style>
        <p:txBody>
          <a:bodyPr lIns="90000" tIns="45000" rIns="90000" bIns="45000" anchor="ctr"/>
          <a:lstStyle/>
          <a:p>
            <a:pPr algn="ctr">
              <a:lnSpc>
                <a:spcPct val="100000"/>
              </a:lnSpc>
            </a:pPr>
            <a:r>
              <a:rPr lang="es-ES" sz="2400" spc="-1" dirty="0">
                <a:solidFill>
                  <a:srgbClr val="000000"/>
                </a:solidFill>
                <a:latin typeface="Corbel"/>
                <a:ea typeface="DejaVu Sans"/>
              </a:rPr>
              <a:t>ETAPA INV. PREPARATORIA </a:t>
            </a:r>
            <a:endParaRPr lang="es-ES" sz="2400" spc="-1" dirty="0">
              <a:latin typeface="Arial"/>
            </a:endParaRPr>
          </a:p>
        </p:txBody>
      </p:sp>
      <p:sp>
        <p:nvSpPr>
          <p:cNvPr id="136" name="CustomShape 3"/>
          <p:cNvSpPr/>
          <p:nvPr/>
        </p:nvSpPr>
        <p:spPr>
          <a:xfrm>
            <a:off x="2019528" y="3733152"/>
            <a:ext cx="2679689" cy="1169643"/>
          </a:xfrm>
          <a:prstGeom prst="roundRect">
            <a:avLst>
              <a:gd name="adj" fmla="val 16667"/>
            </a:avLst>
          </a:prstGeom>
          <a:ln>
            <a:noFill/>
          </a:ln>
          <a:effectLst>
            <a:outerShdw blurRad="38100" dist="25560" dir="5400000" rotWithShape="0">
              <a:srgbClr val="000000">
                <a:alpha val="45000"/>
              </a:srgbClr>
            </a:outerShdw>
          </a:effectLst>
        </p:spPr>
        <p:style>
          <a:lnRef idx="0">
            <a:schemeClr val="accent4"/>
          </a:lnRef>
          <a:fillRef idx="3">
            <a:schemeClr val="accent4"/>
          </a:fillRef>
          <a:effectRef idx="3">
            <a:schemeClr val="accent4"/>
          </a:effectRef>
          <a:fontRef idx="minor"/>
        </p:style>
        <p:txBody>
          <a:bodyPr lIns="90000" tIns="45000" rIns="90000" bIns="45000" anchor="ctr"/>
          <a:lstStyle/>
          <a:p>
            <a:pPr algn="ctr">
              <a:lnSpc>
                <a:spcPct val="100000"/>
              </a:lnSpc>
            </a:pPr>
            <a:r>
              <a:rPr lang="es-ES" sz="2400" spc="-1" dirty="0">
                <a:solidFill>
                  <a:srgbClr val="FFFFFF"/>
                </a:solidFill>
                <a:latin typeface="Corbel"/>
                <a:ea typeface="DejaVu Sans"/>
              </a:rPr>
              <a:t>ETAPA INTERMEDIA </a:t>
            </a:r>
            <a:endParaRPr lang="es-ES" sz="2400" spc="-1" dirty="0">
              <a:latin typeface="Arial"/>
            </a:endParaRPr>
          </a:p>
        </p:txBody>
      </p:sp>
      <p:sp>
        <p:nvSpPr>
          <p:cNvPr id="137" name="CustomShape 4"/>
          <p:cNvSpPr/>
          <p:nvPr/>
        </p:nvSpPr>
        <p:spPr>
          <a:xfrm>
            <a:off x="2019529" y="5414603"/>
            <a:ext cx="2638691" cy="1169643"/>
          </a:xfrm>
          <a:prstGeom prst="roundRect">
            <a:avLst>
              <a:gd name="adj" fmla="val 16667"/>
            </a:avLst>
          </a:prstGeom>
          <a:ln>
            <a:noFill/>
          </a:ln>
          <a:effectLst>
            <a:outerShdw blurRad="38100" dist="25560" dir="5400000" rotWithShape="0">
              <a:srgbClr val="000000">
                <a:alpha val="45000"/>
              </a:srgbClr>
            </a:outerShdw>
          </a:effectLst>
        </p:spPr>
        <p:style>
          <a:lnRef idx="0">
            <a:schemeClr val="accent5"/>
          </a:lnRef>
          <a:fillRef idx="3">
            <a:schemeClr val="accent5"/>
          </a:fillRef>
          <a:effectRef idx="3">
            <a:schemeClr val="accent5"/>
          </a:effectRef>
          <a:fontRef idx="minor"/>
        </p:style>
        <p:txBody>
          <a:bodyPr lIns="90000" tIns="45000" rIns="90000" bIns="45000" anchor="ctr"/>
          <a:lstStyle/>
          <a:p>
            <a:pPr algn="ctr">
              <a:lnSpc>
                <a:spcPct val="100000"/>
              </a:lnSpc>
            </a:pPr>
            <a:r>
              <a:rPr lang="es-ES" sz="2400" spc="-1" dirty="0">
                <a:solidFill>
                  <a:srgbClr val="FFFFFF"/>
                </a:solidFill>
                <a:latin typeface="Corbel"/>
                <a:ea typeface="DejaVu Sans"/>
              </a:rPr>
              <a:t>JUICIO ORAL </a:t>
            </a:r>
            <a:endParaRPr lang="es-ES" sz="2400" spc="-1" dirty="0">
              <a:latin typeface="Arial"/>
            </a:endParaRPr>
          </a:p>
        </p:txBody>
      </p:sp>
      <p:sp>
        <p:nvSpPr>
          <p:cNvPr id="138" name="CustomShape 5"/>
          <p:cNvSpPr/>
          <p:nvPr/>
        </p:nvSpPr>
        <p:spPr>
          <a:xfrm>
            <a:off x="5000700" y="2514950"/>
            <a:ext cx="333274" cy="381195"/>
          </a:xfrm>
          <a:prstGeom prst="rightArrow">
            <a:avLst>
              <a:gd name="adj1" fmla="val 50000"/>
              <a:gd name="adj2" fmla="val 50000"/>
            </a:avLst>
          </a:prstGeom>
          <a:ln>
            <a:solidFill>
              <a:srgbClr val="77888A"/>
            </a:solidFill>
            <a:round/>
          </a:ln>
          <a:effectLst>
            <a:outerShdw blurRad="38100" dist="25560" dir="5400000" rotWithShape="0">
              <a:srgbClr val="000000">
                <a:alpha val="45000"/>
              </a:srgbClr>
            </a:outerShdw>
          </a:effectLst>
        </p:spPr>
        <p:style>
          <a:lnRef idx="1">
            <a:schemeClr val="accent4"/>
          </a:lnRef>
          <a:fillRef idx="3">
            <a:schemeClr val="accent4"/>
          </a:fillRef>
          <a:effectRef idx="2">
            <a:schemeClr val="accent4"/>
          </a:effectRef>
          <a:fontRef idx="minor"/>
        </p:style>
      </p:sp>
      <p:sp>
        <p:nvSpPr>
          <p:cNvPr id="139" name="CustomShape 6"/>
          <p:cNvSpPr/>
          <p:nvPr/>
        </p:nvSpPr>
        <p:spPr>
          <a:xfrm>
            <a:off x="5550794" y="1849340"/>
            <a:ext cx="2158410" cy="1259823"/>
          </a:xfrm>
          <a:prstGeom prst="roundRect">
            <a:avLst>
              <a:gd name="adj" fmla="val 16667"/>
            </a:avLst>
          </a:prstGeom>
          <a:solidFill>
            <a:srgbClr val="BFE1D5"/>
          </a:solidFill>
          <a:ln>
            <a:solidFill>
              <a:srgbClr val="70BAA4"/>
            </a:solidFill>
            <a:round/>
          </a:ln>
          <a:effectLst>
            <a:outerShdw blurRad="40000" dist="20160" dir="5400000" rotWithShape="0">
              <a:srgbClr val="000000">
                <a:alpha val="38000"/>
              </a:srgbClr>
            </a:outerShdw>
          </a:effectLst>
        </p:spPr>
        <p:style>
          <a:lnRef idx="1">
            <a:schemeClr val="accent3"/>
          </a:lnRef>
          <a:fillRef idx="2">
            <a:schemeClr val="accent3"/>
          </a:fillRef>
          <a:effectRef idx="1">
            <a:schemeClr val="accent3"/>
          </a:effectRef>
          <a:fontRef idx="minor"/>
        </p:style>
        <p:txBody>
          <a:bodyPr lIns="90000" tIns="45000" rIns="90000" bIns="45000" anchor="ctr"/>
          <a:lstStyle/>
          <a:p>
            <a:pPr algn="ctr">
              <a:lnSpc>
                <a:spcPct val="100000"/>
              </a:lnSpc>
            </a:pPr>
            <a:r>
              <a:rPr lang="es-ES" sz="1600" spc="-1" dirty="0">
                <a:solidFill>
                  <a:srgbClr val="000000"/>
                </a:solidFill>
                <a:latin typeface="Corbel"/>
                <a:ea typeface="DejaVu Sans"/>
              </a:rPr>
              <a:t>ACTOS URGENTES E INAPLAZABLES </a:t>
            </a:r>
            <a:endParaRPr lang="es-ES" sz="1600" spc="-1" dirty="0">
              <a:latin typeface="Arial"/>
            </a:endParaRPr>
          </a:p>
        </p:txBody>
      </p:sp>
      <p:sp>
        <p:nvSpPr>
          <p:cNvPr id="140" name="CustomShape 7"/>
          <p:cNvSpPr/>
          <p:nvPr/>
        </p:nvSpPr>
        <p:spPr>
          <a:xfrm>
            <a:off x="7940015" y="2514950"/>
            <a:ext cx="452160" cy="349313"/>
          </a:xfrm>
          <a:prstGeom prst="rightArrow">
            <a:avLst>
              <a:gd name="adj1" fmla="val 50000"/>
              <a:gd name="adj2" fmla="val 50000"/>
            </a:avLst>
          </a:prstGeom>
          <a:ln>
            <a:noFill/>
          </a:ln>
          <a:effectLst>
            <a:outerShdw blurRad="38100" dist="25560" dir="5400000" rotWithShape="0">
              <a:srgbClr val="000000">
                <a:alpha val="45000"/>
              </a:srgbClr>
            </a:outerShdw>
          </a:effectLst>
        </p:spPr>
        <p:style>
          <a:lnRef idx="0">
            <a:schemeClr val="accent4"/>
          </a:lnRef>
          <a:fillRef idx="3">
            <a:schemeClr val="accent4"/>
          </a:fillRef>
          <a:effectRef idx="3">
            <a:schemeClr val="accent4"/>
          </a:effectRef>
          <a:fontRef idx="minor"/>
        </p:style>
      </p:sp>
      <p:sp>
        <p:nvSpPr>
          <p:cNvPr id="141" name="CustomShape 8"/>
          <p:cNvSpPr/>
          <p:nvPr/>
        </p:nvSpPr>
        <p:spPr>
          <a:xfrm>
            <a:off x="8638394" y="1884407"/>
            <a:ext cx="2999424" cy="1195753"/>
          </a:xfrm>
          <a:prstGeom prst="roundRect">
            <a:avLst>
              <a:gd name="adj" fmla="val 16667"/>
            </a:avLst>
          </a:prstGeom>
          <a:ln>
            <a:noFill/>
          </a:ln>
          <a:effectLst>
            <a:outerShdw blurRad="38100" dist="25560" dir="5400000" rotWithShape="0">
              <a:srgbClr val="000000">
                <a:alpha val="45000"/>
              </a:srgbClr>
            </a:outerShdw>
          </a:effectLst>
        </p:spPr>
        <p:style>
          <a:lnRef idx="0">
            <a:schemeClr val="accent6"/>
          </a:lnRef>
          <a:fillRef idx="3">
            <a:schemeClr val="accent6"/>
          </a:fillRef>
          <a:effectRef idx="3">
            <a:schemeClr val="accent6"/>
          </a:effectRef>
          <a:fontRef idx="minor"/>
        </p:style>
        <p:txBody>
          <a:bodyPr lIns="90000" tIns="45000" rIns="90000" bIns="45000" anchor="ctr"/>
          <a:lstStyle/>
          <a:p>
            <a:pPr algn="ctr">
              <a:lnSpc>
                <a:spcPct val="100000"/>
              </a:lnSpc>
            </a:pPr>
            <a:r>
              <a:rPr lang="es-ES" sz="1600" spc="-1" dirty="0">
                <a:latin typeface="Arial"/>
              </a:rPr>
              <a:t>MINISTERIO PÚBLICO TIENE LA CARGA DE LA PRUEBA </a:t>
            </a:r>
          </a:p>
        </p:txBody>
      </p:sp>
      <p:sp>
        <p:nvSpPr>
          <p:cNvPr id="142" name="CustomShape 9"/>
          <p:cNvSpPr/>
          <p:nvPr/>
        </p:nvSpPr>
        <p:spPr>
          <a:xfrm>
            <a:off x="5126848" y="3931384"/>
            <a:ext cx="358582" cy="427115"/>
          </a:xfrm>
          <a:prstGeom prst="rightArrow">
            <a:avLst>
              <a:gd name="adj1" fmla="val 50000"/>
              <a:gd name="adj2" fmla="val 50000"/>
            </a:avLst>
          </a:prstGeom>
          <a:ln>
            <a:solidFill>
              <a:srgbClr val="70BAA4"/>
            </a:solidFill>
            <a:round/>
          </a:ln>
          <a:effectLst>
            <a:outerShdw blurRad="38100" dist="25560" dir="5400000" rotWithShape="0">
              <a:srgbClr val="000000">
                <a:alpha val="45000"/>
              </a:srgbClr>
            </a:outerShdw>
          </a:effectLst>
        </p:spPr>
        <p:style>
          <a:lnRef idx="1">
            <a:schemeClr val="accent3"/>
          </a:lnRef>
          <a:fillRef idx="3">
            <a:schemeClr val="accent3"/>
          </a:fillRef>
          <a:effectRef idx="2">
            <a:schemeClr val="accent3"/>
          </a:effectRef>
          <a:fontRef idx="minor"/>
        </p:style>
      </p:sp>
      <p:sp>
        <p:nvSpPr>
          <p:cNvPr id="143" name="CustomShape 10"/>
          <p:cNvSpPr/>
          <p:nvPr/>
        </p:nvSpPr>
        <p:spPr>
          <a:xfrm>
            <a:off x="5789035" y="3746924"/>
            <a:ext cx="2029621" cy="1155871"/>
          </a:xfrm>
          <a:prstGeom prst="roundRect">
            <a:avLst>
              <a:gd name="adj" fmla="val 16667"/>
            </a:avLst>
          </a:prstGeom>
          <a:ln>
            <a:noFill/>
          </a:ln>
          <a:effectLst>
            <a:outerShdw blurRad="38100" dist="25560" dir="5400000" rotWithShape="0">
              <a:srgbClr val="000000">
                <a:alpha val="45000"/>
              </a:srgbClr>
            </a:outerShdw>
          </a:effectLst>
        </p:spPr>
        <p:style>
          <a:lnRef idx="0">
            <a:schemeClr val="accent2"/>
          </a:lnRef>
          <a:fillRef idx="3">
            <a:schemeClr val="accent2"/>
          </a:fillRef>
          <a:effectRef idx="3">
            <a:schemeClr val="accent2"/>
          </a:effectRef>
          <a:fontRef idx="minor"/>
        </p:style>
        <p:txBody>
          <a:bodyPr lIns="90000" tIns="45000" rIns="90000" bIns="45000" anchor="ctr"/>
          <a:lstStyle/>
          <a:p>
            <a:pPr algn="ctr">
              <a:lnSpc>
                <a:spcPct val="100000"/>
              </a:lnSpc>
            </a:pPr>
            <a:r>
              <a:rPr lang="es-ES" sz="2000" spc="-1" dirty="0">
                <a:solidFill>
                  <a:srgbClr val="FFFFFF"/>
                </a:solidFill>
                <a:latin typeface="Corbel"/>
                <a:ea typeface="DejaVu Sans"/>
              </a:rPr>
              <a:t>JUEZ DE GARANTIAS </a:t>
            </a:r>
            <a:endParaRPr lang="es-ES" sz="2000" spc="-1" dirty="0">
              <a:latin typeface="Arial"/>
            </a:endParaRPr>
          </a:p>
        </p:txBody>
      </p:sp>
      <p:sp>
        <p:nvSpPr>
          <p:cNvPr id="144" name="CustomShape 11"/>
          <p:cNvSpPr/>
          <p:nvPr/>
        </p:nvSpPr>
        <p:spPr>
          <a:xfrm>
            <a:off x="8166095" y="4063919"/>
            <a:ext cx="337362" cy="364258"/>
          </a:xfrm>
          <a:prstGeom prst="rightArrow">
            <a:avLst>
              <a:gd name="adj1" fmla="val 50000"/>
              <a:gd name="adj2" fmla="val 50000"/>
            </a:avLst>
          </a:prstGeom>
          <a:ln>
            <a:noFill/>
          </a:ln>
          <a:effectLst>
            <a:outerShdw blurRad="38100" dist="25560" dir="5400000" rotWithShape="0">
              <a:srgbClr val="000000">
                <a:alpha val="45000"/>
              </a:srgbClr>
            </a:outerShdw>
          </a:effectLst>
        </p:spPr>
        <p:style>
          <a:lnRef idx="0">
            <a:schemeClr val="accent4"/>
          </a:lnRef>
          <a:fillRef idx="3">
            <a:schemeClr val="accent4"/>
          </a:fillRef>
          <a:effectRef idx="3">
            <a:schemeClr val="accent4"/>
          </a:effectRef>
          <a:fontRef idx="minor"/>
        </p:style>
      </p:sp>
      <p:sp>
        <p:nvSpPr>
          <p:cNvPr id="145" name="CustomShape 12"/>
          <p:cNvSpPr/>
          <p:nvPr/>
        </p:nvSpPr>
        <p:spPr>
          <a:xfrm>
            <a:off x="8758104" y="3616796"/>
            <a:ext cx="2828735" cy="1195753"/>
          </a:xfrm>
          <a:prstGeom prst="roundRect">
            <a:avLst>
              <a:gd name="adj" fmla="val 16667"/>
            </a:avLst>
          </a:prstGeom>
          <a:ln>
            <a:round/>
          </a:ln>
          <a:effectLst>
            <a:outerShdw blurRad="40000" dist="20160" dir="5400000" rotWithShape="0">
              <a:srgbClr val="000000">
                <a:alpha val="38000"/>
              </a:srgbClr>
            </a:outerShdw>
          </a:effectLst>
        </p:spPr>
        <p:style>
          <a:lnRef idx="3">
            <a:schemeClr val="lt1"/>
          </a:lnRef>
          <a:fillRef idx="1">
            <a:schemeClr val="accent4"/>
          </a:fillRef>
          <a:effectRef idx="1">
            <a:schemeClr val="accent4"/>
          </a:effectRef>
          <a:fontRef idx="minor"/>
        </p:style>
        <p:txBody>
          <a:bodyPr lIns="90000" tIns="45000" rIns="90000" bIns="45000" anchor="ctr"/>
          <a:lstStyle/>
          <a:p>
            <a:pPr algn="ctr">
              <a:lnSpc>
                <a:spcPct val="100000"/>
              </a:lnSpc>
            </a:pPr>
            <a:r>
              <a:rPr lang="es-ES" sz="1600" spc="-1" dirty="0">
                <a:solidFill>
                  <a:srgbClr val="FFFFFF"/>
                </a:solidFill>
                <a:latin typeface="Corbel"/>
                <a:ea typeface="DejaVu Sans"/>
              </a:rPr>
              <a:t>ETAPA DE FILTRO PROCESAL </a:t>
            </a:r>
            <a:endParaRPr lang="es-ES" sz="1600" spc="-1" dirty="0">
              <a:latin typeface="Arial"/>
            </a:endParaRPr>
          </a:p>
        </p:txBody>
      </p:sp>
      <p:sp>
        <p:nvSpPr>
          <p:cNvPr id="146" name="CustomShape 13"/>
          <p:cNvSpPr/>
          <p:nvPr/>
        </p:nvSpPr>
        <p:spPr>
          <a:xfrm>
            <a:off x="5034905" y="5777450"/>
            <a:ext cx="397245" cy="365882"/>
          </a:xfrm>
          <a:prstGeom prst="rightArrow">
            <a:avLst>
              <a:gd name="adj1" fmla="val 50000"/>
              <a:gd name="adj2" fmla="val 50000"/>
            </a:avLst>
          </a:prstGeom>
          <a:ln>
            <a:noFill/>
          </a:ln>
          <a:effectLst>
            <a:outerShdw blurRad="38100" dist="25560" dir="5400000" rotWithShape="0">
              <a:srgbClr val="000000">
                <a:alpha val="45000"/>
              </a:srgbClr>
            </a:outerShdw>
          </a:effectLst>
        </p:spPr>
        <p:style>
          <a:lnRef idx="0">
            <a:schemeClr val="accent4"/>
          </a:lnRef>
          <a:fillRef idx="3">
            <a:schemeClr val="accent4"/>
          </a:fillRef>
          <a:effectRef idx="3">
            <a:schemeClr val="accent4"/>
          </a:effectRef>
          <a:fontRef idx="minor"/>
        </p:style>
      </p:sp>
      <p:sp>
        <p:nvSpPr>
          <p:cNvPr id="147" name="CustomShape 14"/>
          <p:cNvSpPr/>
          <p:nvPr/>
        </p:nvSpPr>
        <p:spPr>
          <a:xfrm>
            <a:off x="5724640" y="5298834"/>
            <a:ext cx="2158410" cy="1259823"/>
          </a:xfrm>
          <a:prstGeom prst="roundRect">
            <a:avLst>
              <a:gd name="adj" fmla="val 16667"/>
            </a:avLst>
          </a:prstGeom>
          <a:ln>
            <a:noFill/>
          </a:ln>
          <a:effectLst>
            <a:outerShdw blurRad="38100" dist="25560" dir="5400000" rotWithShape="0">
              <a:srgbClr val="000000">
                <a:alpha val="45000"/>
              </a:srgbClr>
            </a:outerShdw>
          </a:effectLst>
        </p:spPr>
        <p:style>
          <a:lnRef idx="0">
            <a:schemeClr val="accent3"/>
          </a:lnRef>
          <a:fillRef idx="3">
            <a:schemeClr val="accent3"/>
          </a:fillRef>
          <a:effectRef idx="3">
            <a:schemeClr val="accent3"/>
          </a:effectRef>
          <a:fontRef idx="minor"/>
        </p:style>
        <p:txBody>
          <a:bodyPr lIns="90000" tIns="45000" rIns="90000" bIns="45000" anchor="ctr"/>
          <a:lstStyle/>
          <a:p>
            <a:pPr algn="ctr">
              <a:lnSpc>
                <a:spcPct val="100000"/>
              </a:lnSpc>
            </a:pPr>
            <a:r>
              <a:rPr lang="es-ES" spc="-1" dirty="0">
                <a:solidFill>
                  <a:srgbClr val="FFFFFF"/>
                </a:solidFill>
                <a:latin typeface="Corbel"/>
                <a:ea typeface="DejaVu Sans"/>
              </a:rPr>
              <a:t>JUEZ DE JUZGAMIENTO </a:t>
            </a:r>
            <a:endParaRPr lang="es-ES" spc="-1" dirty="0">
              <a:latin typeface="Arial"/>
            </a:endParaRPr>
          </a:p>
        </p:txBody>
      </p:sp>
      <p:sp>
        <p:nvSpPr>
          <p:cNvPr id="148" name="CustomShape 15"/>
          <p:cNvSpPr/>
          <p:nvPr/>
        </p:nvSpPr>
        <p:spPr>
          <a:xfrm>
            <a:off x="8367593" y="5582631"/>
            <a:ext cx="452160" cy="346113"/>
          </a:xfrm>
          <a:prstGeom prst="rightArrow">
            <a:avLst>
              <a:gd name="adj1" fmla="val 50000"/>
              <a:gd name="adj2" fmla="val 50000"/>
            </a:avLst>
          </a:prstGeom>
          <a:ln>
            <a:noFill/>
          </a:ln>
          <a:effectLst>
            <a:outerShdw blurRad="38100" dist="25560" dir="5400000" rotWithShape="0">
              <a:srgbClr val="000000">
                <a:alpha val="45000"/>
              </a:srgbClr>
            </a:outerShdw>
          </a:effectLst>
        </p:spPr>
        <p:style>
          <a:lnRef idx="0">
            <a:schemeClr val="accent4"/>
          </a:lnRef>
          <a:fillRef idx="3">
            <a:schemeClr val="accent4"/>
          </a:fillRef>
          <a:effectRef idx="3">
            <a:schemeClr val="accent4"/>
          </a:effectRef>
          <a:fontRef idx="minor"/>
        </p:style>
      </p:sp>
      <p:sp>
        <p:nvSpPr>
          <p:cNvPr id="149" name="CustomShape 16"/>
          <p:cNvSpPr/>
          <p:nvPr/>
        </p:nvSpPr>
        <p:spPr>
          <a:xfrm>
            <a:off x="9055963" y="5102132"/>
            <a:ext cx="2692691" cy="1340754"/>
          </a:xfrm>
          <a:prstGeom prst="roundRect">
            <a:avLst>
              <a:gd name="adj" fmla="val 16667"/>
            </a:avLst>
          </a:prstGeom>
          <a:solidFill>
            <a:srgbClr val="B7DEE4"/>
          </a:solidFill>
          <a:ln>
            <a:solidFill>
              <a:srgbClr val="53B3BE"/>
            </a:solidFill>
            <a:round/>
          </a:ln>
          <a:effectLst>
            <a:outerShdw blurRad="40000" dist="20160" dir="5400000" rotWithShape="0">
              <a:srgbClr val="000000">
                <a:alpha val="38000"/>
              </a:srgbClr>
            </a:outerShdw>
          </a:effectLst>
        </p:spPr>
        <p:style>
          <a:lnRef idx="1">
            <a:schemeClr val="accent2"/>
          </a:lnRef>
          <a:fillRef idx="2">
            <a:schemeClr val="accent2"/>
          </a:fillRef>
          <a:effectRef idx="1">
            <a:schemeClr val="accent2"/>
          </a:effectRef>
          <a:fontRef idx="minor"/>
        </p:style>
        <p:txBody>
          <a:bodyPr lIns="90000" tIns="45000" rIns="90000" bIns="45000" anchor="ctr"/>
          <a:lstStyle/>
          <a:p>
            <a:pPr algn="ctr">
              <a:lnSpc>
                <a:spcPct val="100000"/>
              </a:lnSpc>
            </a:pPr>
            <a:r>
              <a:rPr lang="es-ES" sz="1600" spc="-1" dirty="0">
                <a:solidFill>
                  <a:srgbClr val="000000"/>
                </a:solidFill>
                <a:latin typeface="Corbel"/>
                <a:ea typeface="DejaVu Sans"/>
              </a:rPr>
              <a:t>TÉCNICAS DE LITIGACIÓN ORAL </a:t>
            </a:r>
            <a:endParaRPr lang="es-ES" sz="1600" spc="-1" dirty="0">
              <a:latin typeface="Arial"/>
            </a:endParaRPr>
          </a:p>
        </p:txBody>
      </p:sp>
      <p:sp>
        <p:nvSpPr>
          <p:cNvPr id="2" name="Abrir llave 1"/>
          <p:cNvSpPr/>
          <p:nvPr/>
        </p:nvSpPr>
        <p:spPr>
          <a:xfrm>
            <a:off x="1589160" y="1941479"/>
            <a:ext cx="323653" cy="135231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20" name="CustomShape 2"/>
          <p:cNvSpPr/>
          <p:nvPr/>
        </p:nvSpPr>
        <p:spPr>
          <a:xfrm>
            <a:off x="47762" y="1986980"/>
            <a:ext cx="1472414" cy="1352315"/>
          </a:xfrm>
          <a:prstGeom prst="roundRect">
            <a:avLst>
              <a:gd name="adj" fmla="val 16667"/>
            </a:avLst>
          </a:prstGeom>
          <a:ln/>
        </p:spPr>
        <p:style>
          <a:lnRef idx="3">
            <a:schemeClr val="lt1"/>
          </a:lnRef>
          <a:fillRef idx="1">
            <a:schemeClr val="accent4"/>
          </a:fillRef>
          <a:effectRef idx="1">
            <a:schemeClr val="accent4"/>
          </a:effectRef>
          <a:fontRef idx="minor">
            <a:schemeClr val="lt1"/>
          </a:fontRef>
        </p:style>
        <p:txBody>
          <a:bodyPr lIns="90000" tIns="45000" rIns="90000" bIns="45000" anchor="ctr"/>
          <a:lstStyle/>
          <a:p>
            <a:pPr algn="ctr">
              <a:lnSpc>
                <a:spcPct val="100000"/>
              </a:lnSpc>
            </a:pPr>
            <a:r>
              <a:rPr lang="es-ES" sz="1600" b="1" spc="-1" dirty="0">
                <a:solidFill>
                  <a:srgbClr val="000000"/>
                </a:solidFill>
                <a:latin typeface="Corbel"/>
                <a:ea typeface="DejaVu Sans"/>
              </a:rPr>
              <a:t>DILIGENCIAS PRELIMINARES </a:t>
            </a:r>
            <a:endParaRPr lang="es-ES" sz="1600" b="1" spc="-1" dirty="0">
              <a:latin typeface="Arial"/>
            </a:endParaRPr>
          </a:p>
        </p:txBody>
      </p:sp>
      <p:sp>
        <p:nvSpPr>
          <p:cNvPr id="4" name="Marcador de pie de página 3"/>
          <p:cNvSpPr>
            <a:spLocks noGrp="1"/>
          </p:cNvSpPr>
          <p:nvPr>
            <p:ph type="ftr" sz="quarter" idx="11"/>
          </p:nvPr>
        </p:nvSpPr>
        <p:spPr/>
        <p:txBody>
          <a:bodyPr/>
          <a:lstStyle/>
          <a:p>
            <a:r>
              <a:rPr lang="es-PE" dirty="0"/>
              <a:t>Sergio Chávez Panduro</a:t>
            </a:r>
          </a:p>
        </p:txBody>
      </p:sp>
    </p:spTree>
    <p:extLst>
      <p:ext uri="{BB962C8B-B14F-4D97-AF65-F5344CB8AC3E}">
        <p14:creationId xmlns:p14="http://schemas.microsoft.com/office/powerpoint/2010/main" val="207546127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27290" y="2034863"/>
            <a:ext cx="6512978" cy="2585323"/>
          </a:xfrm>
          <a:prstGeom prst="rect">
            <a:avLst/>
          </a:prstGeom>
          <a:noFill/>
        </p:spPr>
        <p:txBody>
          <a:bodyPr wrap="square" lIns="91440" tIns="45720" rIns="91440" bIns="45720">
            <a:spAutoFit/>
          </a:bodyPr>
          <a:lstStyle/>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MECANISMOS DE </a:t>
            </a:r>
          </a:p>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SIMPLIFICACIÓN</a:t>
            </a:r>
          </a:p>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PROCESAL</a:t>
            </a:r>
          </a:p>
        </p:txBody>
      </p:sp>
      <p:pic>
        <p:nvPicPr>
          <p:cNvPr id="3" name="Imagen 2">
            <a:extLst>
              <a:ext uri="{FF2B5EF4-FFF2-40B4-BE49-F238E27FC236}">
                <a16:creationId xmlns:a16="http://schemas.microsoft.com/office/drawing/2014/main" id="{E977C6BF-9AEC-4702-A04F-B2FDFCD4AF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8610" y="4620186"/>
            <a:ext cx="1470338" cy="1470338"/>
          </a:xfrm>
          <a:prstGeom prst="rect">
            <a:avLst/>
          </a:prstGeom>
        </p:spPr>
      </p:pic>
    </p:spTree>
    <p:extLst>
      <p:ext uri="{BB962C8B-B14F-4D97-AF65-F5344CB8AC3E}">
        <p14:creationId xmlns:p14="http://schemas.microsoft.com/office/powerpoint/2010/main" val="3414922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PE"/>
              <a:t>Sergio Chávez Panduro</a:t>
            </a:r>
          </a:p>
        </p:txBody>
      </p:sp>
      <p:sp>
        <p:nvSpPr>
          <p:cNvPr id="6" name="Rectángulo 5"/>
          <p:cNvSpPr/>
          <p:nvPr/>
        </p:nvSpPr>
        <p:spPr>
          <a:xfrm>
            <a:off x="512618" y="222627"/>
            <a:ext cx="10654145" cy="1754326"/>
          </a:xfrm>
          <a:prstGeom prst="rect">
            <a:avLst/>
          </a:prstGeom>
          <a:noFill/>
        </p:spPr>
        <p:txBody>
          <a:bodyPr wrap="square" lIns="91440" tIns="45720" rIns="91440" bIns="45720">
            <a:spAutoFit/>
          </a:bodyPr>
          <a:lstStyle/>
          <a:p>
            <a:pPr algn="ctr"/>
            <a:endParaRPr lang="es-E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a:p>
            <a:pPr algn="ctr"/>
            <a:r>
              <a:rPr lang="es-E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Naturaleza del Proceso Inmediato</a:t>
            </a:r>
            <a:endParaRPr lang="es-E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7" name="Elipse 6"/>
          <p:cNvSpPr/>
          <p:nvPr/>
        </p:nvSpPr>
        <p:spPr>
          <a:xfrm>
            <a:off x="4038600" y="2083587"/>
            <a:ext cx="3404706" cy="175432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2400" b="1" dirty="0"/>
              <a:t>Mecanismo de Simplificación Procesal </a:t>
            </a:r>
          </a:p>
        </p:txBody>
      </p:sp>
      <p:sp>
        <p:nvSpPr>
          <p:cNvPr id="8" name="Abrir llave 7"/>
          <p:cNvSpPr/>
          <p:nvPr/>
        </p:nvSpPr>
        <p:spPr>
          <a:xfrm rot="16200000">
            <a:off x="5452257" y="2283993"/>
            <a:ext cx="618183" cy="321972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9" name="Rectángulo 8"/>
          <p:cNvSpPr/>
          <p:nvPr/>
        </p:nvSpPr>
        <p:spPr>
          <a:xfrm>
            <a:off x="1177636" y="4289047"/>
            <a:ext cx="9989127" cy="234632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buFontTx/>
              <a:buChar char="-"/>
            </a:pPr>
            <a:r>
              <a:rPr lang="es-PE" sz="2800" dirty="0"/>
              <a:t>Acusación Directa</a:t>
            </a:r>
          </a:p>
          <a:p>
            <a:pPr marL="285750" indent="-285750">
              <a:buFontTx/>
              <a:buChar char="-"/>
            </a:pPr>
            <a:r>
              <a:rPr lang="es-PE" sz="2800" dirty="0"/>
              <a:t>Proceso Inmediato</a:t>
            </a:r>
          </a:p>
          <a:p>
            <a:pPr marL="285750" indent="-285750">
              <a:buFontTx/>
              <a:buChar char="-"/>
            </a:pPr>
            <a:r>
              <a:rPr lang="es-PE" sz="2800" dirty="0"/>
              <a:t>Terminación Anticipada</a:t>
            </a:r>
          </a:p>
          <a:p>
            <a:pPr marL="285750" indent="-285750">
              <a:buFontTx/>
              <a:buChar char="-"/>
            </a:pPr>
            <a:r>
              <a:rPr lang="es-PE" sz="2800" dirty="0"/>
              <a:t>Terminación </a:t>
            </a:r>
            <a:r>
              <a:rPr lang="es-PE" sz="2800" dirty="0" err="1"/>
              <a:t>Anticiada</a:t>
            </a:r>
            <a:r>
              <a:rPr lang="es-PE" sz="2800" dirty="0"/>
              <a:t> de Juicio</a:t>
            </a:r>
          </a:p>
          <a:p>
            <a:pPr marL="285750" indent="-285750">
              <a:buFontTx/>
              <a:buChar char="-"/>
            </a:pPr>
            <a:r>
              <a:rPr lang="es-PE" sz="2800" dirty="0"/>
              <a:t>-Colaboración Eficaz</a:t>
            </a:r>
          </a:p>
          <a:p>
            <a:pPr marL="285750" indent="-285750">
              <a:buFontTx/>
              <a:buChar char="-"/>
            </a:pPr>
            <a:endParaRPr lang="es-PE" dirty="0"/>
          </a:p>
        </p:txBody>
      </p:sp>
    </p:spTree>
    <p:extLst>
      <p:ext uri="{BB962C8B-B14F-4D97-AF65-F5344CB8AC3E}">
        <p14:creationId xmlns:p14="http://schemas.microsoft.com/office/powerpoint/2010/main" val="3471494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PE"/>
              <a:t>Sergio Chávez Panduro</a:t>
            </a:r>
          </a:p>
        </p:txBody>
      </p:sp>
      <p:sp>
        <p:nvSpPr>
          <p:cNvPr id="5" name="Elipse 4"/>
          <p:cNvSpPr/>
          <p:nvPr/>
        </p:nvSpPr>
        <p:spPr>
          <a:xfrm>
            <a:off x="748147" y="2730222"/>
            <a:ext cx="2978142" cy="173376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2800" b="1" dirty="0"/>
              <a:t>Salidas Alternativas </a:t>
            </a:r>
          </a:p>
        </p:txBody>
      </p:sp>
      <p:sp>
        <p:nvSpPr>
          <p:cNvPr id="6" name="Abrir llave 5"/>
          <p:cNvSpPr/>
          <p:nvPr/>
        </p:nvSpPr>
        <p:spPr>
          <a:xfrm>
            <a:off x="4038599" y="1906073"/>
            <a:ext cx="602673" cy="3344800"/>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s-PE"/>
          </a:p>
        </p:txBody>
      </p:sp>
      <p:sp>
        <p:nvSpPr>
          <p:cNvPr id="7" name="Elipse 6"/>
          <p:cNvSpPr/>
          <p:nvPr/>
        </p:nvSpPr>
        <p:spPr>
          <a:xfrm>
            <a:off x="5222579" y="1468093"/>
            <a:ext cx="3630476" cy="1960907"/>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PE" sz="3200" dirty="0"/>
              <a:t>Principio de Oportunidad </a:t>
            </a:r>
          </a:p>
        </p:txBody>
      </p:sp>
      <p:sp>
        <p:nvSpPr>
          <p:cNvPr id="8" name="Elipse 7"/>
          <p:cNvSpPr/>
          <p:nvPr/>
        </p:nvSpPr>
        <p:spPr>
          <a:xfrm>
            <a:off x="5222579" y="4668297"/>
            <a:ext cx="3630476" cy="1688053"/>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PE" sz="3200" dirty="0"/>
              <a:t>Acuerdos </a:t>
            </a:r>
            <a:r>
              <a:rPr lang="es-PE" sz="3200" dirty="0" err="1"/>
              <a:t>Reparatorios</a:t>
            </a:r>
            <a:r>
              <a:rPr lang="es-PE" sz="3200" dirty="0"/>
              <a:t>  </a:t>
            </a:r>
          </a:p>
        </p:txBody>
      </p:sp>
    </p:spTree>
    <p:extLst>
      <p:ext uri="{BB962C8B-B14F-4D97-AF65-F5344CB8AC3E}">
        <p14:creationId xmlns:p14="http://schemas.microsoft.com/office/powerpoint/2010/main" val="1532768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PE"/>
              <a:t>Sergio Chávez Panduro</a:t>
            </a:r>
          </a:p>
        </p:txBody>
      </p:sp>
      <p:sp>
        <p:nvSpPr>
          <p:cNvPr id="2" name="Rectángulo 1"/>
          <p:cNvSpPr/>
          <p:nvPr/>
        </p:nvSpPr>
        <p:spPr>
          <a:xfrm>
            <a:off x="1643619" y="1928289"/>
            <a:ext cx="8448540" cy="2585323"/>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algn="ctr"/>
            <a:r>
              <a:rPr lang="es-PE" sz="5400" dirty="0">
                <a:solidFill>
                  <a:srgbClr val="FF0000"/>
                </a:solidFill>
              </a:rPr>
              <a:t>PROCESO INMEDIATO CONFORME AL DECRETO LEGISLATIVO 1194</a:t>
            </a:r>
          </a:p>
        </p:txBody>
      </p:sp>
    </p:spTree>
    <p:extLst>
      <p:ext uri="{BB962C8B-B14F-4D97-AF65-F5344CB8AC3E}">
        <p14:creationId xmlns:p14="http://schemas.microsoft.com/office/powerpoint/2010/main" val="624688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PE"/>
              <a:t>Sergio Chávez Panduro</a:t>
            </a:r>
          </a:p>
        </p:txBody>
      </p:sp>
      <p:sp>
        <p:nvSpPr>
          <p:cNvPr id="2" name="CuadroTexto 1"/>
          <p:cNvSpPr txBox="1"/>
          <p:nvPr/>
        </p:nvSpPr>
        <p:spPr>
          <a:xfrm>
            <a:off x="1981200" y="942110"/>
            <a:ext cx="7675417" cy="2098788"/>
          </a:xfrm>
          <a:prstGeom prst="rect">
            <a:avLst/>
          </a:prstGeom>
          <a:noFill/>
        </p:spPr>
        <p:txBody>
          <a:bodyPr wrap="square" rtlCol="0">
            <a:spAutoFit/>
          </a:bodyPr>
          <a:lstStyle/>
          <a:p>
            <a:pPr algn="ctr"/>
            <a:endParaRPr lang="es-PE" sz="3200" b="1" dirty="0">
              <a:solidFill>
                <a:srgbClr val="FF0000"/>
              </a:solidFill>
            </a:endParaRPr>
          </a:p>
          <a:p>
            <a:pPr algn="ctr"/>
            <a:r>
              <a:rPr lang="es-PE" sz="4800" b="1" dirty="0">
                <a:solidFill>
                  <a:srgbClr val="FF0000"/>
                </a:solidFill>
              </a:rPr>
              <a:t>Concepto de Proceso Inmediato</a:t>
            </a:r>
          </a:p>
        </p:txBody>
      </p:sp>
      <p:sp>
        <p:nvSpPr>
          <p:cNvPr id="3" name="Rectángulo 2"/>
          <p:cNvSpPr/>
          <p:nvPr/>
        </p:nvSpPr>
        <p:spPr>
          <a:xfrm>
            <a:off x="471054" y="3040897"/>
            <a:ext cx="11166763" cy="3785652"/>
          </a:xfrm>
          <a:prstGeom prst="rect">
            <a:avLst/>
          </a:prstGeom>
        </p:spPr>
        <p:txBody>
          <a:bodyPr wrap="square">
            <a:spAutoFit/>
          </a:bodyPr>
          <a:lstStyle/>
          <a:p>
            <a:pPr algn="just"/>
            <a:r>
              <a:rPr lang="es-PE" sz="4000" dirty="0"/>
              <a:t>El denominado Proceso Inmediato es un tipo de proceso especial, que bajo ciertos presupuestos específicamente previstos en la ley, permiten abreviar el proceso penal, suprimiendo la etapa de “Investigación Preparatoria” y la “etapa intermedia” propias del proceso penal común. </a:t>
            </a:r>
          </a:p>
        </p:txBody>
      </p:sp>
    </p:spTree>
    <p:extLst>
      <p:ext uri="{BB962C8B-B14F-4D97-AF65-F5344CB8AC3E}">
        <p14:creationId xmlns:p14="http://schemas.microsoft.com/office/powerpoint/2010/main" val="4023436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60218" y="1302327"/>
            <a:ext cx="11623964" cy="4524315"/>
          </a:xfrm>
          <a:prstGeom prst="rect">
            <a:avLst/>
          </a:prstGeom>
        </p:spPr>
        <p:txBody>
          <a:bodyPr wrap="square">
            <a:spAutoFit/>
          </a:bodyPr>
          <a:lstStyle/>
          <a:p>
            <a:pPr algn="just"/>
            <a:r>
              <a:rPr lang="es-PE" sz="3600" b="1" dirty="0"/>
              <a:t>FINALIDAD </a:t>
            </a:r>
          </a:p>
          <a:p>
            <a:pPr algn="just"/>
            <a:endParaRPr lang="es-PE" sz="3600" dirty="0"/>
          </a:p>
          <a:p>
            <a:pPr algn="just"/>
            <a:r>
              <a:rPr lang="es-PE" sz="3600" dirty="0"/>
              <a:t>1.- Simplificación y celeridad del proceso en aquellos casos en que el Fiscal no requiera de mayor investigación. </a:t>
            </a:r>
          </a:p>
          <a:p>
            <a:pPr algn="just"/>
            <a:endParaRPr lang="es-PE" sz="3600" dirty="0"/>
          </a:p>
          <a:p>
            <a:pPr algn="just"/>
            <a:r>
              <a:rPr lang="es-PE" sz="3600" dirty="0"/>
              <a:t> 2.- Evitar que la investigación preparatoria se convierta en un procedimiento rutinario e innecesario, cuando las condiciones del caso están dadas para formular acusación.</a:t>
            </a:r>
          </a:p>
        </p:txBody>
      </p:sp>
    </p:spTree>
    <p:extLst>
      <p:ext uri="{BB962C8B-B14F-4D97-AF65-F5344CB8AC3E}">
        <p14:creationId xmlns:p14="http://schemas.microsoft.com/office/powerpoint/2010/main" val="3678420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309093" y="2868768"/>
            <a:ext cx="1841679" cy="1120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OBJETIVO</a:t>
            </a:r>
          </a:p>
        </p:txBody>
      </p:sp>
      <p:sp>
        <p:nvSpPr>
          <p:cNvPr id="3" name="Abrir llave 2"/>
          <p:cNvSpPr/>
          <p:nvPr/>
        </p:nvSpPr>
        <p:spPr>
          <a:xfrm>
            <a:off x="2406056" y="1330036"/>
            <a:ext cx="792636" cy="51123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4" name="Rectángulo 3"/>
          <p:cNvSpPr/>
          <p:nvPr/>
        </p:nvSpPr>
        <p:spPr>
          <a:xfrm>
            <a:off x="3198692" y="1482437"/>
            <a:ext cx="8439126" cy="452431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s-PE" sz="3600" dirty="0"/>
              <a:t>Es un proceso especial que amerita el abreviamiento del proceso, al no desarrollarse las fases de investigación preparatoria e intermedia; siendo el Fiscal quien solicita el trámite del mismo en caso se configure un hecho de flagrancia delictiva, la confesión del imputado o la evidencia de la comisión del delito.</a:t>
            </a:r>
          </a:p>
        </p:txBody>
      </p:sp>
      <p:pic>
        <p:nvPicPr>
          <p:cNvPr id="5" name="Imagen 4">
            <a:extLst>
              <a:ext uri="{FF2B5EF4-FFF2-40B4-BE49-F238E27FC236}">
                <a16:creationId xmlns:a16="http://schemas.microsoft.com/office/drawing/2014/main" id="{9A243B25-602B-439D-9861-8F61A19428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974" y="4111781"/>
            <a:ext cx="1209346" cy="1209346"/>
          </a:xfrm>
          <a:prstGeom prst="rect">
            <a:avLst/>
          </a:prstGeom>
        </p:spPr>
      </p:pic>
    </p:spTree>
    <p:extLst>
      <p:ext uri="{BB962C8B-B14F-4D97-AF65-F5344CB8AC3E}">
        <p14:creationId xmlns:p14="http://schemas.microsoft.com/office/powerpoint/2010/main" val="965281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264799" y="1275008"/>
            <a:ext cx="2395470" cy="991673"/>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sz="2800" b="1" dirty="0"/>
              <a:t>FINALIDAD</a:t>
            </a:r>
          </a:p>
        </p:txBody>
      </p:sp>
      <p:cxnSp>
        <p:nvCxnSpPr>
          <p:cNvPr id="4" name="Conector angular 3"/>
          <p:cNvCxnSpPr/>
          <p:nvPr/>
        </p:nvCxnSpPr>
        <p:spPr>
          <a:xfrm rot="16200000" flipH="1">
            <a:off x="2921552" y="1639519"/>
            <a:ext cx="914400" cy="73409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tángulo 4"/>
          <p:cNvSpPr/>
          <p:nvPr/>
        </p:nvSpPr>
        <p:spPr>
          <a:xfrm>
            <a:off x="831273" y="2812473"/>
            <a:ext cx="10986654" cy="34163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s-PE" sz="3600" dirty="0"/>
              <a:t>1.- Simplificación y celeridad del proceso en aquellos casos en que el Fiscal no requiera de mayor investigación. </a:t>
            </a:r>
          </a:p>
          <a:p>
            <a:pPr algn="just"/>
            <a:endParaRPr lang="es-PE" sz="3600" dirty="0"/>
          </a:p>
          <a:p>
            <a:pPr algn="just"/>
            <a:r>
              <a:rPr lang="es-PE" sz="3600" dirty="0"/>
              <a:t>2.- Evitar que la investigación preparatoria se convierta en un procedimiento rutinario e innecesario, cuando las condiciones del caso están dadas para formular acusación</a:t>
            </a:r>
          </a:p>
        </p:txBody>
      </p:sp>
    </p:spTree>
    <p:extLst>
      <p:ext uri="{BB962C8B-B14F-4D97-AF65-F5344CB8AC3E}">
        <p14:creationId xmlns:p14="http://schemas.microsoft.com/office/powerpoint/2010/main" val="1702796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784764" y="1801091"/>
            <a:ext cx="5206342" cy="2308324"/>
          </a:xfrm>
          <a:prstGeom prst="rect">
            <a:avLst/>
          </a:prstGeom>
          <a:noFill/>
        </p:spPr>
        <p:txBody>
          <a:bodyPr wrap="square" lIns="91440" tIns="45720" rIns="91440" bIns="45720">
            <a:spAutoFit/>
          </a:bodyPr>
          <a:lstStyle/>
          <a:p>
            <a:pPr algn="ctr"/>
            <a:r>
              <a:rPr lang="es-ES" sz="72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UBICACIÓN </a:t>
            </a:r>
          </a:p>
          <a:p>
            <a:pPr algn="ctr"/>
            <a:r>
              <a:rPr lang="es-ES" sz="72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NORMATIVA</a:t>
            </a:r>
          </a:p>
        </p:txBody>
      </p:sp>
      <p:pic>
        <p:nvPicPr>
          <p:cNvPr id="3" name="Imagen 2">
            <a:extLst>
              <a:ext uri="{FF2B5EF4-FFF2-40B4-BE49-F238E27FC236}">
                <a16:creationId xmlns:a16="http://schemas.microsoft.com/office/drawing/2014/main" id="{D6329411-1FA2-4686-BF04-D1236DAB8D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25662" y="4274128"/>
            <a:ext cx="1470338" cy="1470338"/>
          </a:xfrm>
          <a:prstGeom prst="rect">
            <a:avLst/>
          </a:prstGeom>
        </p:spPr>
      </p:pic>
    </p:spTree>
    <p:extLst>
      <p:ext uri="{BB962C8B-B14F-4D97-AF65-F5344CB8AC3E}">
        <p14:creationId xmlns:p14="http://schemas.microsoft.com/office/powerpoint/2010/main" val="384740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89408" y="2137893"/>
            <a:ext cx="7269858" cy="1754326"/>
          </a:xfrm>
          <a:prstGeom prst="rect">
            <a:avLst/>
          </a:prstGeom>
          <a:noFill/>
        </p:spPr>
        <p:txBody>
          <a:bodyPr wrap="square" lIns="91440" tIns="45720" rIns="91440" bIns="45720">
            <a:spAutoFit/>
          </a:bodyPr>
          <a:lstStyle/>
          <a:p>
            <a:pPr algn="ctr"/>
            <a:r>
              <a:rPr lang="es-E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SISTEMA PROCESAL </a:t>
            </a:r>
          </a:p>
          <a:p>
            <a:pPr algn="ctr"/>
            <a:r>
              <a:rPr lang="es-E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PERUANO</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9168" y="4227070"/>
            <a:ext cx="1470338" cy="1470338"/>
          </a:xfrm>
          <a:prstGeom prst="rect">
            <a:avLst/>
          </a:prstGeom>
        </p:spPr>
      </p:pic>
    </p:spTree>
    <p:extLst>
      <p:ext uri="{BB962C8B-B14F-4D97-AF65-F5344CB8AC3E}">
        <p14:creationId xmlns:p14="http://schemas.microsoft.com/office/powerpoint/2010/main" val="181979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PE"/>
              <a:t>Sergio Chávez Panduro</a:t>
            </a:r>
          </a:p>
        </p:txBody>
      </p:sp>
      <p:sp>
        <p:nvSpPr>
          <p:cNvPr id="2" name="Elipse 1"/>
          <p:cNvSpPr/>
          <p:nvPr/>
        </p:nvSpPr>
        <p:spPr>
          <a:xfrm>
            <a:off x="325485" y="2968528"/>
            <a:ext cx="2376152" cy="1631181"/>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sz="2400" dirty="0"/>
              <a:t>Ubicación Normativa</a:t>
            </a:r>
          </a:p>
        </p:txBody>
      </p:sp>
      <p:sp>
        <p:nvSpPr>
          <p:cNvPr id="3" name="Abrir llave 2"/>
          <p:cNvSpPr/>
          <p:nvPr/>
        </p:nvSpPr>
        <p:spPr>
          <a:xfrm>
            <a:off x="2936382" y="1343891"/>
            <a:ext cx="984454" cy="5181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5" name="CuadroTexto 4"/>
          <p:cNvSpPr txBox="1"/>
          <p:nvPr/>
        </p:nvSpPr>
        <p:spPr>
          <a:xfrm>
            <a:off x="3726872" y="914401"/>
            <a:ext cx="7626928" cy="5324535"/>
          </a:xfrm>
          <a:prstGeom prst="rect">
            <a:avLst/>
          </a:prstGeom>
          <a:noFill/>
        </p:spPr>
        <p:txBody>
          <a:bodyPr wrap="square" rtlCol="0">
            <a:spAutoFit/>
          </a:bodyPr>
          <a:lstStyle/>
          <a:p>
            <a:endParaRPr lang="es-PE" sz="2000" dirty="0"/>
          </a:p>
          <a:p>
            <a:pPr algn="just"/>
            <a:r>
              <a:rPr lang="es-PE" sz="3200" b="1" dirty="0"/>
              <a:t>Art. 446 (Supuesto de Aplicación)</a:t>
            </a:r>
          </a:p>
          <a:p>
            <a:pPr algn="just"/>
            <a:endParaRPr lang="es-PE" sz="3200" b="1" dirty="0"/>
          </a:p>
          <a:p>
            <a:pPr algn="just"/>
            <a:endParaRPr lang="es-PE" sz="3200" b="1" dirty="0"/>
          </a:p>
          <a:p>
            <a:pPr algn="just"/>
            <a:r>
              <a:rPr lang="es-PE" sz="3200" b="1" dirty="0"/>
              <a:t>Art. 447 (Audiencia Única de Incoación del proceso inmediato en caso de flagrancia delictiva</a:t>
            </a:r>
          </a:p>
          <a:p>
            <a:pPr algn="just"/>
            <a:endParaRPr lang="es-PE" sz="3200" b="1" dirty="0"/>
          </a:p>
          <a:p>
            <a:pPr algn="just"/>
            <a:endParaRPr lang="es-PE" sz="3200" b="1" dirty="0"/>
          </a:p>
          <a:p>
            <a:pPr algn="just"/>
            <a:r>
              <a:rPr lang="es-PE" sz="3200" b="1" dirty="0"/>
              <a:t>Art. 448 (Audiencia única de Juicio Inmediato)</a:t>
            </a:r>
          </a:p>
        </p:txBody>
      </p:sp>
    </p:spTree>
    <p:extLst>
      <p:ext uri="{BB962C8B-B14F-4D97-AF65-F5344CB8AC3E}">
        <p14:creationId xmlns:p14="http://schemas.microsoft.com/office/powerpoint/2010/main" val="2502907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PE"/>
              <a:t>Sergio Chávez Panduro</a:t>
            </a:r>
          </a:p>
        </p:txBody>
      </p:sp>
      <p:sp>
        <p:nvSpPr>
          <p:cNvPr id="2" name="Rectángulo 1"/>
          <p:cNvSpPr/>
          <p:nvPr/>
        </p:nvSpPr>
        <p:spPr>
          <a:xfrm>
            <a:off x="1378039" y="1931830"/>
            <a:ext cx="9216956" cy="1754326"/>
          </a:xfrm>
          <a:prstGeom prst="rect">
            <a:avLst/>
          </a:prstGeom>
          <a:noFill/>
        </p:spPr>
        <p:txBody>
          <a:bodyPr wrap="square" lIns="91440" tIns="45720" rIns="91440" bIns="45720">
            <a:spAutoFit/>
          </a:bodyPr>
          <a:lstStyle/>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Presupuestos para </a:t>
            </a:r>
          </a:p>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Incoar Proceso Inmediato</a:t>
            </a:r>
          </a:p>
        </p:txBody>
      </p:sp>
      <p:pic>
        <p:nvPicPr>
          <p:cNvPr id="5" name="Imagen 4">
            <a:extLst>
              <a:ext uri="{FF2B5EF4-FFF2-40B4-BE49-F238E27FC236}">
                <a16:creationId xmlns:a16="http://schemas.microsoft.com/office/drawing/2014/main" id="{18B6277C-DA19-4F9A-A938-59E93B29658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1190" y="3686156"/>
            <a:ext cx="1470338" cy="1470338"/>
          </a:xfrm>
          <a:prstGeom prst="rect">
            <a:avLst/>
          </a:prstGeom>
        </p:spPr>
      </p:pic>
    </p:spTree>
    <p:extLst>
      <p:ext uri="{BB962C8B-B14F-4D97-AF65-F5344CB8AC3E}">
        <p14:creationId xmlns:p14="http://schemas.microsoft.com/office/powerpoint/2010/main" val="2772657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2" y="2981456"/>
            <a:ext cx="1893194" cy="145531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PE" dirty="0"/>
              <a:t>ARTÍCULO</a:t>
            </a:r>
          </a:p>
          <a:p>
            <a:pPr algn="ctr"/>
            <a:r>
              <a:rPr lang="es-PE" dirty="0"/>
              <a:t>446°</a:t>
            </a:r>
          </a:p>
        </p:txBody>
      </p:sp>
      <p:sp>
        <p:nvSpPr>
          <p:cNvPr id="3" name="Flecha derecha 2"/>
          <p:cNvSpPr/>
          <p:nvPr/>
        </p:nvSpPr>
        <p:spPr>
          <a:xfrm>
            <a:off x="2106476" y="3582817"/>
            <a:ext cx="1571223" cy="3219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 name="CuadroTexto 3"/>
          <p:cNvSpPr txBox="1"/>
          <p:nvPr/>
        </p:nvSpPr>
        <p:spPr>
          <a:xfrm>
            <a:off x="2060619" y="2588654"/>
            <a:ext cx="1841681" cy="646331"/>
          </a:xfrm>
          <a:prstGeom prst="rect">
            <a:avLst/>
          </a:prstGeom>
          <a:noFill/>
        </p:spPr>
        <p:txBody>
          <a:bodyPr wrap="square" rtlCol="0">
            <a:spAutoFit/>
          </a:bodyPr>
          <a:lstStyle/>
          <a:p>
            <a:r>
              <a:rPr lang="es-PE" dirty="0"/>
              <a:t>Supuestos de Aplicación</a:t>
            </a:r>
          </a:p>
        </p:txBody>
      </p:sp>
      <p:sp>
        <p:nvSpPr>
          <p:cNvPr id="5" name="Rectángulo redondeado 4"/>
          <p:cNvSpPr/>
          <p:nvPr/>
        </p:nvSpPr>
        <p:spPr>
          <a:xfrm>
            <a:off x="4589561" y="1444014"/>
            <a:ext cx="4831529" cy="133940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PE"/>
          </a:p>
        </p:txBody>
      </p:sp>
      <p:sp>
        <p:nvSpPr>
          <p:cNvPr id="6" name="Rectángulo redondeado 5"/>
          <p:cNvSpPr/>
          <p:nvPr/>
        </p:nvSpPr>
        <p:spPr>
          <a:xfrm>
            <a:off x="4542239" y="3244511"/>
            <a:ext cx="4601761" cy="136516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p>
        </p:txBody>
      </p:sp>
      <p:sp>
        <p:nvSpPr>
          <p:cNvPr id="7" name="Rectángulo redondeado 6"/>
          <p:cNvSpPr/>
          <p:nvPr/>
        </p:nvSpPr>
        <p:spPr>
          <a:xfrm>
            <a:off x="4565943" y="5070765"/>
            <a:ext cx="5090675" cy="1712762"/>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PE"/>
          </a:p>
        </p:txBody>
      </p:sp>
      <p:sp>
        <p:nvSpPr>
          <p:cNvPr id="8" name="CuadroTexto 7"/>
          <p:cNvSpPr txBox="1"/>
          <p:nvPr/>
        </p:nvSpPr>
        <p:spPr>
          <a:xfrm>
            <a:off x="4793673" y="1108365"/>
            <a:ext cx="3546764" cy="1569660"/>
          </a:xfrm>
          <a:prstGeom prst="rect">
            <a:avLst/>
          </a:prstGeom>
          <a:noFill/>
        </p:spPr>
        <p:txBody>
          <a:bodyPr wrap="square" rtlCol="0">
            <a:spAutoFit/>
          </a:bodyPr>
          <a:lstStyle/>
          <a:p>
            <a:pPr algn="just"/>
            <a:endParaRPr lang="es-PE" sz="2400" dirty="0"/>
          </a:p>
          <a:p>
            <a:pPr algn="just"/>
            <a:r>
              <a:rPr lang="es-PE" sz="2400" dirty="0"/>
              <a:t>El imputado ha sido detenido en flagrancia delictiva</a:t>
            </a:r>
          </a:p>
        </p:txBody>
      </p:sp>
      <p:sp>
        <p:nvSpPr>
          <p:cNvPr id="9" name="CuadroTexto 8"/>
          <p:cNvSpPr txBox="1"/>
          <p:nvPr/>
        </p:nvSpPr>
        <p:spPr>
          <a:xfrm>
            <a:off x="4793673" y="3264170"/>
            <a:ext cx="3713018" cy="1200329"/>
          </a:xfrm>
          <a:prstGeom prst="rect">
            <a:avLst/>
          </a:prstGeom>
          <a:noFill/>
        </p:spPr>
        <p:txBody>
          <a:bodyPr wrap="square" rtlCol="0">
            <a:spAutoFit/>
          </a:bodyPr>
          <a:lstStyle/>
          <a:p>
            <a:pPr algn="just"/>
            <a:r>
              <a:rPr lang="es-PE" sz="2400" dirty="0"/>
              <a:t>El imputado a confesado la comisión del delito en los términos del artículo 160</a:t>
            </a:r>
          </a:p>
        </p:txBody>
      </p:sp>
      <p:sp>
        <p:nvSpPr>
          <p:cNvPr id="10" name="CuadroTexto 9"/>
          <p:cNvSpPr txBox="1"/>
          <p:nvPr/>
        </p:nvSpPr>
        <p:spPr>
          <a:xfrm>
            <a:off x="4793674" y="5195455"/>
            <a:ext cx="4627416" cy="1569660"/>
          </a:xfrm>
          <a:prstGeom prst="rect">
            <a:avLst/>
          </a:prstGeom>
          <a:noFill/>
        </p:spPr>
        <p:txBody>
          <a:bodyPr wrap="square" rtlCol="0">
            <a:spAutoFit/>
          </a:bodyPr>
          <a:lstStyle/>
          <a:p>
            <a:pPr algn="just"/>
            <a:r>
              <a:rPr lang="es-PE" sz="2400" dirty="0"/>
              <a:t>Los elementos de convicción acumulados durante las diligencias preliminares, previo interrogatorio del imputado sean evidentes </a:t>
            </a:r>
          </a:p>
        </p:txBody>
      </p:sp>
      <p:sp>
        <p:nvSpPr>
          <p:cNvPr id="11" name="Abrir llave 10"/>
          <p:cNvSpPr/>
          <p:nvPr/>
        </p:nvSpPr>
        <p:spPr>
          <a:xfrm>
            <a:off x="3783166" y="1593273"/>
            <a:ext cx="570868" cy="509847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Tree>
    <p:extLst>
      <p:ext uri="{BB962C8B-B14F-4D97-AF65-F5344CB8AC3E}">
        <p14:creationId xmlns:p14="http://schemas.microsoft.com/office/powerpoint/2010/main" val="2165843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356834" y="1584101"/>
            <a:ext cx="6542467" cy="1323439"/>
          </a:xfrm>
          <a:prstGeom prst="rect">
            <a:avLst/>
          </a:prstGeom>
          <a:noFill/>
        </p:spPr>
        <p:txBody>
          <a:bodyPr wrap="square" lIns="91440" tIns="45720" rIns="91440" bIns="45720">
            <a:spAutoFit/>
          </a:bodyPr>
          <a:lstStyle/>
          <a:p>
            <a:pPr algn="ctr"/>
            <a:r>
              <a:rPr lang="es-ES" sz="8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Flagrancia</a:t>
            </a:r>
            <a:r>
              <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p>
        </p:txBody>
      </p:sp>
      <p:sp>
        <p:nvSpPr>
          <p:cNvPr id="6" name="Rectángulo 5"/>
          <p:cNvSpPr/>
          <p:nvPr/>
        </p:nvSpPr>
        <p:spPr>
          <a:xfrm rot="10800000" flipV="1">
            <a:off x="1925781" y="3144744"/>
            <a:ext cx="7218217" cy="1569660"/>
          </a:xfrm>
          <a:prstGeom prst="rect">
            <a:avLst/>
          </a:prstGeom>
        </p:spPr>
        <p:txBody>
          <a:bodyPr wrap="square">
            <a:spAutoFit/>
          </a:bodyPr>
          <a:lstStyle/>
          <a:p>
            <a:pPr algn="ctr"/>
            <a:r>
              <a:rPr lang="es-PE" sz="3200" b="1" i="0" dirty="0">
                <a:solidFill>
                  <a:srgbClr val="FF0000"/>
                </a:solidFill>
                <a:effectLst/>
                <a:latin typeface="Roboto Slab"/>
              </a:rPr>
              <a:t>Sobre el delito flagrante en el proceso inmediato </a:t>
            </a:r>
          </a:p>
          <a:p>
            <a:pPr algn="ctr"/>
            <a:r>
              <a:rPr lang="es-PE" sz="3200" b="1" i="0" dirty="0">
                <a:solidFill>
                  <a:srgbClr val="FF0000"/>
                </a:solidFill>
                <a:effectLst/>
                <a:latin typeface="Roboto Slab"/>
              </a:rPr>
              <a:t>(Casación 842-2016, Sullana),</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2677" y="162459"/>
            <a:ext cx="2504123" cy="1524673"/>
          </a:xfrm>
          <a:prstGeom prst="rect">
            <a:avLst/>
          </a:prstGeom>
        </p:spPr>
      </p:pic>
    </p:spTree>
    <p:extLst>
      <p:ext uri="{BB962C8B-B14F-4D97-AF65-F5344CB8AC3E}">
        <p14:creationId xmlns:p14="http://schemas.microsoft.com/office/powerpoint/2010/main" val="24558789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4073" y="365125"/>
            <a:ext cx="10979727" cy="1325563"/>
          </a:xfrm>
        </p:spPr>
        <p:txBody>
          <a:bodyPr>
            <a:normAutofit fontScale="90000"/>
          </a:bodyPr>
          <a:lstStyle/>
          <a:p>
            <a:br>
              <a:rPr lang="es-PE" b="1" dirty="0">
                <a:solidFill>
                  <a:srgbClr val="FF0000"/>
                </a:solidFill>
              </a:rPr>
            </a:br>
            <a:br>
              <a:rPr lang="es-PE" b="1" dirty="0">
                <a:solidFill>
                  <a:srgbClr val="FF0000"/>
                </a:solidFill>
              </a:rPr>
            </a:br>
            <a:br>
              <a:rPr lang="es-PE" b="1" dirty="0">
                <a:solidFill>
                  <a:srgbClr val="FF0000"/>
                </a:solidFill>
              </a:rPr>
            </a:br>
            <a:br>
              <a:rPr lang="es-PE" b="1" dirty="0">
                <a:solidFill>
                  <a:srgbClr val="FF0000"/>
                </a:solidFill>
              </a:rPr>
            </a:br>
            <a:r>
              <a:rPr lang="es-PE" b="1" dirty="0">
                <a:solidFill>
                  <a:srgbClr val="FF0000"/>
                </a:solidFill>
              </a:rPr>
              <a:t>CONCEPTO: </a:t>
            </a:r>
          </a:p>
        </p:txBody>
      </p:sp>
      <p:sp>
        <p:nvSpPr>
          <p:cNvPr id="4" name="Rectángulo 3"/>
          <p:cNvSpPr/>
          <p:nvPr/>
        </p:nvSpPr>
        <p:spPr>
          <a:xfrm>
            <a:off x="3761507" y="2015836"/>
            <a:ext cx="8305802" cy="4524315"/>
          </a:xfrm>
          <a:prstGeom prst="rect">
            <a:avLst/>
          </a:prstGeom>
        </p:spPr>
        <p:txBody>
          <a:bodyPr wrap="square">
            <a:spAutoFit/>
          </a:bodyPr>
          <a:lstStyle/>
          <a:p>
            <a:pPr algn="just"/>
            <a:r>
              <a:rPr lang="es-PE" sz="3200" dirty="0"/>
              <a:t>La palabra flagrante viene del latín </a:t>
            </a:r>
            <a:r>
              <a:rPr lang="es-PE" sz="3200" dirty="0" err="1"/>
              <a:t>flagrantis</a:t>
            </a:r>
            <a:r>
              <a:rPr lang="es-PE" sz="3200" dirty="0"/>
              <a:t>, participio de presente del verbo flagrare, que significa arder o quemar, y se refiere a aquello que está ardiendo o resplandeciendo como fuego o llama, y en este sentido ha pasado a nuestros días, de modo que por delito flagrante en el concepto usual hay que entender aquel que se está cometiendo de manera singularmente ostentosa o escandalosa</a:t>
            </a:r>
          </a:p>
        </p:txBody>
      </p:sp>
      <p:cxnSp>
        <p:nvCxnSpPr>
          <p:cNvPr id="6" name="Conector angular 5"/>
          <p:cNvCxnSpPr/>
          <p:nvPr/>
        </p:nvCxnSpPr>
        <p:spPr>
          <a:xfrm rot="16200000" flipH="1">
            <a:off x="2340295" y="2641046"/>
            <a:ext cx="1465119" cy="92479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pic>
        <p:nvPicPr>
          <p:cNvPr id="5" name="Imagen 4">
            <a:extLst>
              <a:ext uri="{FF2B5EF4-FFF2-40B4-BE49-F238E27FC236}">
                <a16:creationId xmlns:a16="http://schemas.microsoft.com/office/drawing/2014/main" id="{AAF0F208-B19F-470E-B2DE-DB80F55BD1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836001"/>
            <a:ext cx="1470338" cy="1470338"/>
          </a:xfrm>
          <a:prstGeom prst="rect">
            <a:avLst/>
          </a:prstGeom>
        </p:spPr>
      </p:pic>
    </p:spTree>
    <p:extLst>
      <p:ext uri="{BB962C8B-B14F-4D97-AF65-F5344CB8AC3E}">
        <p14:creationId xmlns:p14="http://schemas.microsoft.com/office/powerpoint/2010/main" val="4188040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327564" y="2355273"/>
            <a:ext cx="7254318" cy="1323439"/>
          </a:xfrm>
          <a:prstGeom prst="rect">
            <a:avLst/>
          </a:prstGeom>
          <a:noFill/>
        </p:spPr>
        <p:txBody>
          <a:bodyPr wrap="square" lIns="91440" tIns="45720" rIns="91440" bIns="45720">
            <a:spAutoFit/>
          </a:bodyPr>
          <a:lstStyle/>
          <a:p>
            <a:pPr algn="ctr"/>
            <a:r>
              <a:rPr lang="es-E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LEY 30558</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3641" y="3827275"/>
            <a:ext cx="2418239" cy="1472381"/>
          </a:xfrm>
          <a:prstGeom prst="rect">
            <a:avLst/>
          </a:prstGeom>
        </p:spPr>
      </p:pic>
    </p:spTree>
    <p:extLst>
      <p:ext uri="{BB962C8B-B14F-4D97-AF65-F5344CB8AC3E}">
        <p14:creationId xmlns:p14="http://schemas.microsoft.com/office/powerpoint/2010/main" val="159403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1065" y="1493949"/>
            <a:ext cx="10909771" cy="4154984"/>
          </a:xfrm>
          <a:prstGeom prst="rect">
            <a:avLst/>
          </a:prstGeom>
        </p:spPr>
        <p:txBody>
          <a:bodyPr wrap="square">
            <a:spAutoFit/>
          </a:bodyPr>
          <a:lstStyle/>
          <a:p>
            <a:pPr algn="just"/>
            <a:r>
              <a:rPr lang="es-PE" sz="4400" dirty="0">
                <a:latin typeface="SSPro-Regular"/>
              </a:rPr>
              <a:t>La promulgación de la Ley N° 30558, Ley de Reforma del literal F del inciso 24 del artículo 2° de la Constitución Política del Perú, modifica los plazos de detención policial, en el caso de delitos flagrantes, y de detención preliminar, de la siguiente manera:</a:t>
            </a:r>
            <a:endParaRPr lang="es-PE" sz="4400"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3761" y="5364051"/>
            <a:ext cx="2418239" cy="1472381"/>
          </a:xfrm>
          <a:prstGeom prst="rect">
            <a:avLst/>
          </a:prstGeom>
        </p:spPr>
      </p:pic>
    </p:spTree>
    <p:extLst>
      <p:ext uri="{BB962C8B-B14F-4D97-AF65-F5344CB8AC3E}">
        <p14:creationId xmlns:p14="http://schemas.microsoft.com/office/powerpoint/2010/main" val="3324453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redondeado 4"/>
          <p:cNvSpPr/>
          <p:nvPr/>
        </p:nvSpPr>
        <p:spPr>
          <a:xfrm>
            <a:off x="1925782" y="1233056"/>
            <a:ext cx="8160327" cy="288818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es-PE" sz="3200" dirty="0"/>
              <a:t>Detención policial en casos de flagrancia: se modifica de 24 horas hasta 48 horas, o el término de la distancia. Una vez culminado la persona detenida deberá ser puesta a disposición del juzgado correspondiente</a:t>
            </a:r>
          </a:p>
        </p:txBody>
      </p:sp>
      <p:sp>
        <p:nvSpPr>
          <p:cNvPr id="6" name="Rectángulo redondeado 5"/>
          <p:cNvSpPr/>
          <p:nvPr/>
        </p:nvSpPr>
        <p:spPr>
          <a:xfrm>
            <a:off x="2287560" y="4287497"/>
            <a:ext cx="7230513" cy="23160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PE" sz="2800" dirty="0"/>
              <a:t>Detención preliminar: el plazo se ha mantenido (hasta 15 días), pero se ha incluido un nuevo supuesto de aplicación, referido a delitos cometidos por organizaciones criminales</a:t>
            </a:r>
          </a:p>
        </p:txBody>
      </p:sp>
    </p:spTree>
    <p:extLst>
      <p:ext uri="{BB962C8B-B14F-4D97-AF65-F5344CB8AC3E}">
        <p14:creationId xmlns:p14="http://schemas.microsoft.com/office/powerpoint/2010/main" val="25125990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3964" y="1274619"/>
            <a:ext cx="11748654" cy="5632311"/>
          </a:xfrm>
          <a:prstGeom prst="rect">
            <a:avLst/>
          </a:prstGeom>
        </p:spPr>
        <p:txBody>
          <a:bodyPr wrap="square">
            <a:spAutoFit/>
          </a:bodyPr>
          <a:lstStyle/>
          <a:p>
            <a:pPr algn="just"/>
            <a:r>
              <a:rPr lang="es-PE" sz="2000" b="1" u="sng" dirty="0">
                <a:latin typeface="Arial" panose="020B0604020202020204" pitchFamily="34" charset="0"/>
              </a:rPr>
              <a:t>Artículo único</a:t>
            </a:r>
            <a:r>
              <a:rPr lang="es-PE" sz="2000" b="1" dirty="0">
                <a:latin typeface="Arial" panose="020B0604020202020204" pitchFamily="34" charset="0"/>
              </a:rPr>
              <a:t>. Modificación del literal f del inciso 24 del artículo 2º de la Constitución Política del Perú</a:t>
            </a:r>
            <a:endParaRPr lang="es-PE" sz="2000" dirty="0">
              <a:latin typeface="Arial" panose="020B0604020202020204" pitchFamily="34" charset="0"/>
            </a:endParaRPr>
          </a:p>
          <a:p>
            <a:pPr algn="just"/>
            <a:r>
              <a:rPr lang="es-PE" sz="2000" dirty="0" err="1">
                <a:latin typeface="Arial" panose="020B0604020202020204" pitchFamily="34" charset="0"/>
              </a:rPr>
              <a:t>Modifícase</a:t>
            </a:r>
            <a:r>
              <a:rPr lang="es-PE" sz="2000" dirty="0">
                <a:latin typeface="Arial" panose="020B0604020202020204" pitchFamily="34" charset="0"/>
              </a:rPr>
              <a:t> el literal f del inciso 24 del artículo 2º de la Constitución Política del Perú, conforme al texto siguiente:</a:t>
            </a:r>
          </a:p>
          <a:p>
            <a:pPr algn="just"/>
            <a:r>
              <a:rPr lang="es-PE" sz="2000" dirty="0">
                <a:latin typeface="Arial" panose="020B0604020202020204" pitchFamily="34" charset="0"/>
              </a:rPr>
              <a:t>“</a:t>
            </a:r>
            <a:r>
              <a:rPr lang="es-PE" sz="2000" b="1" dirty="0">
                <a:latin typeface="Arial" panose="020B0604020202020204" pitchFamily="34" charset="0"/>
              </a:rPr>
              <a:t>Artículo 2o.-</a:t>
            </a:r>
            <a:r>
              <a:rPr lang="es-PE" sz="2000" dirty="0">
                <a:latin typeface="Arial" panose="020B0604020202020204" pitchFamily="34" charset="0"/>
              </a:rPr>
              <a:t> Toda persona tiene derecho:</a:t>
            </a:r>
          </a:p>
          <a:p>
            <a:pPr algn="just"/>
            <a:r>
              <a:rPr lang="es-PE" sz="2000" dirty="0">
                <a:latin typeface="Arial" panose="020B0604020202020204" pitchFamily="34" charset="0"/>
              </a:rPr>
              <a:t>[…]</a:t>
            </a:r>
          </a:p>
          <a:p>
            <a:pPr algn="just"/>
            <a:r>
              <a:rPr lang="es-PE" sz="2000" dirty="0">
                <a:solidFill>
                  <a:srgbClr val="FF0000"/>
                </a:solidFill>
                <a:latin typeface="Arial" panose="020B0604020202020204" pitchFamily="34" charset="0"/>
              </a:rPr>
              <a:t>24. A la libertad y a la seguridad personales. En consecuencia:</a:t>
            </a:r>
          </a:p>
          <a:p>
            <a:pPr algn="just"/>
            <a:r>
              <a:rPr lang="es-PE" sz="2000" dirty="0">
                <a:latin typeface="Arial" panose="020B0604020202020204" pitchFamily="34" charset="0"/>
              </a:rPr>
              <a:t>[…]</a:t>
            </a:r>
          </a:p>
          <a:p>
            <a:pPr algn="just"/>
            <a:r>
              <a:rPr lang="es-PE" sz="2000" dirty="0">
                <a:latin typeface="Arial" panose="020B0604020202020204" pitchFamily="34" charset="0"/>
              </a:rPr>
              <a:t>f. Nadie puede ser detenido sino por mandamiento escrito y motivado del juez o por las autoridades policiales en caso de flagrante delito. La detención no durará más del tiempo estrictamente necesario para la realización de las investigaciones y, en todo caso, el detenido debe ser puesto a disposición del juzgado correspondiente, dentro del plazo máximo de cuarenta y ocho horas o en el término de la distancia.</a:t>
            </a:r>
          </a:p>
          <a:p>
            <a:pPr algn="just"/>
            <a:r>
              <a:rPr lang="es-PE" sz="2000" dirty="0">
                <a:latin typeface="Arial" panose="020B0604020202020204" pitchFamily="34" charset="0"/>
              </a:rPr>
              <a:t>Estos plazos no se aplican a los casos de terrorismo, espionaje, tráfico ilícito de drogas y a los delitos cometidos por organizaciones criminales. En tales casos, las autoridades policiales pueden efectuar la detención preventiva de los presuntos implicados por un término no mayor de quince días naturales. Deben dar cuenta al Ministerio Público y al juez, quien puede asumir jurisdicción antes de vencido dicho término”.</a:t>
            </a:r>
            <a:endParaRPr lang="es-PE" sz="2000" b="0" i="0" u="none" strike="noStrike" dirty="0">
              <a:effectLst/>
              <a:latin typeface="Arial" panose="020B0604020202020204" pitchFamily="34" charset="0"/>
            </a:endParaRPr>
          </a:p>
        </p:txBody>
      </p:sp>
    </p:spTree>
    <p:extLst>
      <p:ext uri="{BB962C8B-B14F-4D97-AF65-F5344CB8AC3E}">
        <p14:creationId xmlns:p14="http://schemas.microsoft.com/office/powerpoint/2010/main" val="1506830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828800" y="1236371"/>
            <a:ext cx="8603673"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PE" sz="3600" dirty="0">
                <a:solidFill>
                  <a:srgbClr val="FF0000"/>
                </a:solidFill>
                <a:latin typeface="Aharoni" panose="02010803020104030203" pitchFamily="2" charset="-79"/>
                <a:cs typeface="Aharoni" panose="02010803020104030203" pitchFamily="2" charset="-79"/>
              </a:rPr>
              <a:t>CLASIFICACIÓN DE LA FLAGRANCIA</a:t>
            </a:r>
          </a:p>
        </p:txBody>
      </p:sp>
      <p:sp>
        <p:nvSpPr>
          <p:cNvPr id="6" name="CuadroTexto 5"/>
          <p:cNvSpPr txBox="1"/>
          <p:nvPr/>
        </p:nvSpPr>
        <p:spPr>
          <a:xfrm>
            <a:off x="540327" y="1995055"/>
            <a:ext cx="10252170" cy="3108543"/>
          </a:xfrm>
          <a:prstGeom prst="rect">
            <a:avLst/>
          </a:prstGeom>
          <a:noFill/>
        </p:spPr>
        <p:txBody>
          <a:bodyPr wrap="square" rtlCol="0">
            <a:spAutoFit/>
          </a:bodyPr>
          <a:lstStyle/>
          <a:p>
            <a:pPr algn="just"/>
            <a:r>
              <a:rPr lang="es-PE" sz="2800" b="1" dirty="0">
                <a:solidFill>
                  <a:srgbClr val="002060"/>
                </a:solidFill>
              </a:rPr>
              <a:t>1.- Flagrancia estricta o propiamente dicha.</a:t>
            </a:r>
          </a:p>
          <a:p>
            <a:pPr algn="just"/>
            <a:endParaRPr lang="es-PE" sz="2800" b="1" dirty="0">
              <a:solidFill>
                <a:srgbClr val="002060"/>
              </a:solidFill>
            </a:endParaRPr>
          </a:p>
          <a:p>
            <a:pPr algn="just"/>
            <a:r>
              <a:rPr lang="es-PE" sz="2800" b="1" dirty="0">
                <a:solidFill>
                  <a:srgbClr val="002060"/>
                </a:solidFill>
              </a:rPr>
              <a:t>2.- </a:t>
            </a:r>
            <a:r>
              <a:rPr lang="es-PE" sz="2800" b="1" dirty="0" err="1">
                <a:solidFill>
                  <a:srgbClr val="002060"/>
                </a:solidFill>
              </a:rPr>
              <a:t>Cuasiflagrancia</a:t>
            </a:r>
            <a:endParaRPr lang="es-PE" sz="2800" b="1" dirty="0">
              <a:solidFill>
                <a:srgbClr val="002060"/>
              </a:solidFill>
            </a:endParaRPr>
          </a:p>
          <a:p>
            <a:pPr algn="just"/>
            <a:endParaRPr lang="es-PE" sz="2800" b="1" dirty="0">
              <a:solidFill>
                <a:srgbClr val="002060"/>
              </a:solidFill>
            </a:endParaRPr>
          </a:p>
          <a:p>
            <a:pPr algn="just"/>
            <a:r>
              <a:rPr lang="es-PE" sz="2800" b="1" dirty="0">
                <a:solidFill>
                  <a:srgbClr val="002060"/>
                </a:solidFill>
              </a:rPr>
              <a:t>3.- Flagrancia por identificación inmediata</a:t>
            </a:r>
          </a:p>
          <a:p>
            <a:pPr algn="just"/>
            <a:endParaRPr lang="es-PE" sz="2800" b="1" dirty="0">
              <a:solidFill>
                <a:srgbClr val="002060"/>
              </a:solidFill>
            </a:endParaRPr>
          </a:p>
          <a:p>
            <a:pPr algn="just"/>
            <a:r>
              <a:rPr lang="es-PE" sz="2800" b="1" dirty="0">
                <a:solidFill>
                  <a:srgbClr val="002060"/>
                </a:solidFill>
              </a:rPr>
              <a:t>4.- Presunción de flagrancia – F. Por evidencias o Inferida</a:t>
            </a:r>
          </a:p>
        </p:txBody>
      </p:sp>
      <p:pic>
        <p:nvPicPr>
          <p:cNvPr id="4" name="Imagen 3">
            <a:extLst>
              <a:ext uri="{FF2B5EF4-FFF2-40B4-BE49-F238E27FC236}">
                <a16:creationId xmlns:a16="http://schemas.microsoft.com/office/drawing/2014/main" id="{E8DD2C6D-02FA-42C7-8F33-A4820A413A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27299" y="2500746"/>
            <a:ext cx="1470338" cy="1470338"/>
          </a:xfrm>
          <a:prstGeom prst="rect">
            <a:avLst/>
          </a:prstGeom>
        </p:spPr>
      </p:pic>
    </p:spTree>
    <p:extLst>
      <p:ext uri="{BB962C8B-B14F-4D97-AF65-F5344CB8AC3E}">
        <p14:creationId xmlns:p14="http://schemas.microsoft.com/office/powerpoint/2010/main" val="1838782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49382" y="1260763"/>
            <a:ext cx="11776363" cy="35394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s-PE" sz="2800" dirty="0"/>
              <a:t>La reforma procesal penal iniciada por el Perú en el año 2006 con la puesta en vigencia del Código Procesal Penal de 2004 (como plan piloto en el Distrito Judicial de </a:t>
            </a:r>
            <a:r>
              <a:rPr lang="es-PE" sz="2800" dirty="0" err="1"/>
              <a:t>Huahura</a:t>
            </a:r>
            <a:r>
              <a:rPr lang="es-PE" sz="2800" dirty="0"/>
              <a:t>), ha alcanzado, de un lado, niveles de eficacia procesal relacionados con la Descarga de los Despachos Judiciales, la celeridad de la tramitación del procedimiento y la pronta relación integral para la victima de los delitos. De otro lado, la implementación progresiva del nuevo código adjetivo ha evidenciado vacíos y deficiencias de algunas disposiciones, contradicciones de interpretación, así como dificultades prácticas.</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23457" y="5395747"/>
            <a:ext cx="1345086" cy="1345086"/>
          </a:xfrm>
          <a:prstGeom prst="rect">
            <a:avLst/>
          </a:prstGeom>
        </p:spPr>
      </p:pic>
    </p:spTree>
    <p:extLst>
      <p:ext uri="{BB962C8B-B14F-4D97-AF65-F5344CB8AC3E}">
        <p14:creationId xmlns:p14="http://schemas.microsoft.com/office/powerpoint/2010/main" val="59177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0110" y="2369127"/>
            <a:ext cx="11665526" cy="4154984"/>
          </a:xfrm>
          <a:prstGeom prst="rect">
            <a:avLst/>
          </a:prstGeom>
        </p:spPr>
        <p:txBody>
          <a:bodyPr wrap="square">
            <a:spAutoFit/>
          </a:bodyPr>
          <a:lstStyle/>
          <a:p>
            <a:pPr marL="342900" indent="-342900" algn="just">
              <a:buFont typeface="Arial" panose="020B0604020202020204" pitchFamily="34" charset="0"/>
              <a:buChar char="•"/>
            </a:pPr>
            <a:r>
              <a:rPr lang="es-PE" sz="2400" dirty="0"/>
              <a:t>Que en primer lugar, el agente in fraganti es el delincuente sorprendido cuando está realizando actos de ejecución propios del delito, o cuando acaba de consumarlo. </a:t>
            </a:r>
          </a:p>
          <a:p>
            <a:pPr algn="just"/>
            <a:endParaRPr lang="es-PE" sz="2400" dirty="0"/>
          </a:p>
          <a:p>
            <a:pPr marL="342900" indent="-342900" algn="just">
              <a:buFont typeface="Arial" panose="020B0604020202020204" pitchFamily="34" charset="0"/>
              <a:buChar char="•"/>
            </a:pPr>
            <a:r>
              <a:rPr lang="es-PE" sz="2400" dirty="0"/>
              <a:t>El requisito de sorprender al delincuente no exige el asombro o sobresalto del mismo, se trata de que sea descubierto, su acción delictiva en fase de ejecución o inmediatamente después de la misma. El descubrimiento ha de producirse precisamente mediante la percepción sensorial del hecho, por parte del sujeto que dispone la detención, es decir, este ha de tener conocimiento del hecho a través de sus sentidos, normalmente la vista.</a:t>
            </a:r>
          </a:p>
          <a:p>
            <a:pPr algn="just"/>
            <a:r>
              <a:rPr lang="es-PE" sz="2400" dirty="0"/>
              <a:t> </a:t>
            </a:r>
          </a:p>
          <a:p>
            <a:pPr marL="342900" indent="-342900" algn="just">
              <a:buFont typeface="Arial" panose="020B0604020202020204" pitchFamily="34" charset="0"/>
              <a:buChar char="•"/>
            </a:pPr>
            <a:r>
              <a:rPr lang="es-PE" sz="2400" dirty="0"/>
              <a:t>La percepción que se realiza es absolutamente actual, directa y efectiva y no tiene que efectuarse ninguna deducción. Es decir el hecho advertido resulta vivo y palpitante.</a:t>
            </a:r>
          </a:p>
        </p:txBody>
      </p:sp>
      <p:sp>
        <p:nvSpPr>
          <p:cNvPr id="5" name="Rectángulo 4"/>
          <p:cNvSpPr/>
          <p:nvPr/>
        </p:nvSpPr>
        <p:spPr>
          <a:xfrm>
            <a:off x="1625519" y="1358282"/>
            <a:ext cx="7595755" cy="83099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s-PE" sz="2000" b="1" dirty="0">
                <a:solidFill>
                  <a:srgbClr val="0070C0"/>
                </a:solidFill>
              </a:rPr>
              <a:t>1</a:t>
            </a:r>
            <a:r>
              <a:rPr lang="es-PE" sz="2400" b="1" dirty="0">
                <a:solidFill>
                  <a:srgbClr val="0070C0"/>
                </a:solidFill>
              </a:rPr>
              <a:t>.- Flagrancia estricta o propiamente dicha – Con las manos en la masa</a:t>
            </a:r>
          </a:p>
        </p:txBody>
      </p:sp>
    </p:spTree>
    <p:extLst>
      <p:ext uri="{BB962C8B-B14F-4D97-AF65-F5344CB8AC3E}">
        <p14:creationId xmlns:p14="http://schemas.microsoft.com/office/powerpoint/2010/main" val="1207530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052940" y="1285155"/>
            <a:ext cx="3816441"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s-PE" sz="3600" b="1" dirty="0">
                <a:solidFill>
                  <a:srgbClr val="0070C0"/>
                </a:solidFill>
              </a:rPr>
              <a:t>2.- </a:t>
            </a:r>
            <a:r>
              <a:rPr lang="es-PE" sz="3600" b="1" dirty="0" err="1">
                <a:solidFill>
                  <a:srgbClr val="0070C0"/>
                </a:solidFill>
              </a:rPr>
              <a:t>Cuasiflagrancia</a:t>
            </a:r>
            <a:endParaRPr lang="es-PE" sz="3600" b="1" dirty="0">
              <a:solidFill>
                <a:srgbClr val="0070C0"/>
              </a:solidFill>
            </a:endParaRPr>
          </a:p>
        </p:txBody>
      </p:sp>
      <p:sp>
        <p:nvSpPr>
          <p:cNvPr id="5" name="Rectángulo 4"/>
          <p:cNvSpPr/>
          <p:nvPr/>
        </p:nvSpPr>
        <p:spPr>
          <a:xfrm>
            <a:off x="0" y="1931486"/>
            <a:ext cx="12192000" cy="4524315"/>
          </a:xfrm>
          <a:prstGeom prst="rect">
            <a:avLst/>
          </a:prstGeom>
        </p:spPr>
        <p:txBody>
          <a:bodyPr wrap="square">
            <a:spAutoFit/>
          </a:bodyPr>
          <a:lstStyle/>
          <a:p>
            <a:pPr algn="just"/>
            <a:r>
              <a:rPr lang="es-PE" sz="2400" dirty="0"/>
              <a:t>Se da este supuesto cuando ya se ha ejecutado el delito, pero es detenido poco después, ya que no se le perdió de vista desde entonces. En palabras del tratadista Jorge Alberto SILVA, una persona puede ser detenida aun después que ejecuto o consumo la conducta delictiva, pero siempre y cuando no le hayan perdido de vista y sea perseguido desde la realización del hecho delictivo. </a:t>
            </a:r>
          </a:p>
          <a:p>
            <a:pPr algn="just"/>
            <a:endParaRPr lang="es-PE" sz="2400" dirty="0"/>
          </a:p>
          <a:p>
            <a:pPr algn="just"/>
            <a:r>
              <a:rPr lang="es-PE" sz="2400" dirty="0"/>
              <a:t>Por ejemplo: Un miembro policial percibe que se está cometiendo un delito y el agente activo se percata de ello y decide fugarse. En este caso, el efectivo policial lo persigue por un lapso corto de tiempo y logra su captura, en este ejemplo el efectivo policial ha percibido en forma directa la comisión del ilícito penal. Tenemos presente: La inmediatez personal, temporal y la situación de descubrimiento. Este tipo de flagrancia se apoya en una deducción lógica a partir de indicios muy poderosos.</a:t>
            </a:r>
          </a:p>
        </p:txBody>
      </p:sp>
    </p:spTree>
    <p:extLst>
      <p:ext uri="{BB962C8B-B14F-4D97-AF65-F5344CB8AC3E}">
        <p14:creationId xmlns:p14="http://schemas.microsoft.com/office/powerpoint/2010/main" val="13281147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077908" y="1291909"/>
            <a:ext cx="5371943" cy="1077218"/>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a:r>
              <a:rPr lang="es-PE" sz="3200" b="1" dirty="0">
                <a:solidFill>
                  <a:srgbClr val="0070C0"/>
                </a:solidFill>
              </a:rPr>
              <a:t>3.- Flagrancia por identificación inmediata</a:t>
            </a:r>
          </a:p>
        </p:txBody>
      </p:sp>
      <p:sp>
        <p:nvSpPr>
          <p:cNvPr id="5" name="Rectángulo 4"/>
          <p:cNvSpPr/>
          <p:nvPr/>
        </p:nvSpPr>
        <p:spPr>
          <a:xfrm>
            <a:off x="0" y="2369127"/>
            <a:ext cx="12191999" cy="4401205"/>
          </a:xfrm>
          <a:prstGeom prst="rect">
            <a:avLst/>
          </a:prstGeom>
        </p:spPr>
        <p:txBody>
          <a:bodyPr wrap="square">
            <a:spAutoFit/>
          </a:bodyPr>
          <a:lstStyle/>
          <a:p>
            <a:pPr algn="just"/>
            <a:r>
              <a:rPr lang="es-PE" sz="2800" dirty="0"/>
              <a:t>Tiene como base que el agente ha sido identificado como autor del hecho. Se configura cuando el agente ha huido y ha sido identificado durante o inmediatamente después de la perpetración del hecho punible, sea por el agraviado o por otra persona que haya presenciado el hecho, o por medio audiovisual, dispositivos o equipos cuya tecnología se haya registrado su imagen, y es encontrado dentro de las 24 horas de producido el hecho punible. No habría inmediatez temporal y personal. Pero hay evidencia fuerte de su autoría. El profesor Pablo Sánchez sostiene que esta formula constituye una presunción de flagrancia en atención a la identificación del agente, lo cual exige una investigación rápida y de resultado por parte de la policía.</a:t>
            </a:r>
          </a:p>
        </p:txBody>
      </p:sp>
    </p:spTree>
    <p:extLst>
      <p:ext uri="{BB962C8B-B14F-4D97-AF65-F5344CB8AC3E}">
        <p14:creationId xmlns:p14="http://schemas.microsoft.com/office/powerpoint/2010/main" val="38276568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42655" y="1213688"/>
            <a:ext cx="8603672" cy="5232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a:r>
              <a:rPr lang="es-PE" sz="2800" dirty="0">
                <a:solidFill>
                  <a:srgbClr val="0070C0"/>
                </a:solidFill>
              </a:rPr>
              <a:t>4.- Presunción de flagrancia – F. Por evidencias o Inferida</a:t>
            </a:r>
          </a:p>
        </p:txBody>
      </p:sp>
      <p:sp>
        <p:nvSpPr>
          <p:cNvPr id="5" name="Rectángulo 4"/>
          <p:cNvSpPr/>
          <p:nvPr/>
        </p:nvSpPr>
        <p:spPr>
          <a:xfrm>
            <a:off x="124691" y="1911927"/>
            <a:ext cx="12067308" cy="4832092"/>
          </a:xfrm>
          <a:prstGeom prst="rect">
            <a:avLst/>
          </a:prstGeom>
        </p:spPr>
        <p:txBody>
          <a:bodyPr wrap="square">
            <a:spAutoFit/>
          </a:bodyPr>
          <a:lstStyle/>
          <a:p>
            <a:pPr algn="just"/>
            <a:r>
              <a:rPr lang="es-PE" sz="2800" dirty="0"/>
              <a:t>Se configura cuando al agente se le encuentra con señales o instrumentos que permitan pensar que es el autor del ilícito penal. Esta figura está referido al sujeto activo que no ha sido sorprendido ejecutando o consumando el hecho delictivo, y menos aun ha sido perseguido luego de cometer el delito, sino más bien que ha dicho sujeto se le encuentra con objetos que hacen presumir la comisión de un hecho criminal – cuando sólo hay indicios razonables que permitan pensar que es el autor material del delito -. Como es de observarse en esta figura de flagrancia solo existen datos que hacen factible presumir que la persona es el sujeto activo de la conducta delictiva – acción -, por consiguiente, desde esta perspectiva el encontrarle en su poder el objeto robado, o el arma incriminada para la perpetración del hecho delictivo, implica una presunción de flagrancia.</a:t>
            </a:r>
          </a:p>
        </p:txBody>
      </p:sp>
    </p:spTree>
    <p:extLst>
      <p:ext uri="{BB962C8B-B14F-4D97-AF65-F5344CB8AC3E}">
        <p14:creationId xmlns:p14="http://schemas.microsoft.com/office/powerpoint/2010/main" val="4891352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69128" y="1842656"/>
            <a:ext cx="7315200"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s-PE" sz="4000" b="1" dirty="0">
                <a:solidFill>
                  <a:srgbClr val="FF0000"/>
                </a:solidFill>
              </a:rPr>
              <a:t>CONFESION DEL IMPUTADO</a:t>
            </a:r>
          </a:p>
          <a:p>
            <a:pPr algn="ctr"/>
            <a:r>
              <a:rPr lang="es-PE" sz="4000" b="1" dirty="0">
                <a:solidFill>
                  <a:srgbClr val="FF0000"/>
                </a:solidFill>
              </a:rPr>
              <a:t> (Art. 160 C.P.P.)</a:t>
            </a:r>
          </a:p>
        </p:txBody>
      </p:sp>
      <p:pic>
        <p:nvPicPr>
          <p:cNvPr id="3" name="Imagen 2">
            <a:extLst>
              <a:ext uri="{FF2B5EF4-FFF2-40B4-BE49-F238E27FC236}">
                <a16:creationId xmlns:a16="http://schemas.microsoft.com/office/drawing/2014/main" id="{30E1FC51-AFF1-42C4-A5E2-E1BAE6964BC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3740" y="3538959"/>
            <a:ext cx="1470338" cy="1470338"/>
          </a:xfrm>
          <a:prstGeom prst="rect">
            <a:avLst/>
          </a:prstGeom>
        </p:spPr>
      </p:pic>
    </p:spTree>
    <p:extLst>
      <p:ext uri="{BB962C8B-B14F-4D97-AF65-F5344CB8AC3E}">
        <p14:creationId xmlns:p14="http://schemas.microsoft.com/office/powerpoint/2010/main" val="23070226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865417" y="1343891"/>
            <a:ext cx="8146473" cy="4832092"/>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just"/>
            <a:r>
              <a:rPr lang="es-PE" sz="2800" dirty="0"/>
              <a:t> Es la admisión de cargos por el imputado o aceptación de la imputación formulada en su contra. </a:t>
            </a:r>
          </a:p>
          <a:p>
            <a:pPr algn="just"/>
            <a:endParaRPr lang="es-PE" sz="2800" dirty="0"/>
          </a:p>
          <a:p>
            <a:pPr algn="just"/>
            <a:r>
              <a:rPr lang="es-PE" sz="2800" dirty="0"/>
              <a:t>Tiene valor Probatorio cuando: </a:t>
            </a:r>
          </a:p>
          <a:p>
            <a:pPr algn="just"/>
            <a:r>
              <a:rPr lang="es-PE" sz="2800" dirty="0"/>
              <a:t>1.- Es corroborado con otro u otros elementos de convicción.</a:t>
            </a:r>
          </a:p>
          <a:p>
            <a:pPr algn="just"/>
            <a:r>
              <a:rPr lang="es-PE" sz="2800" dirty="0"/>
              <a:t> 2.- Se preste libre y en estado normal de sus facultades psíquicas. </a:t>
            </a:r>
          </a:p>
          <a:p>
            <a:pPr algn="just"/>
            <a:r>
              <a:rPr lang="es-PE" sz="2800" dirty="0"/>
              <a:t>3.- Sea prestada ante Juez o Fiscal en presencia de su abogado defensor. </a:t>
            </a:r>
          </a:p>
          <a:p>
            <a:pPr algn="just"/>
            <a:r>
              <a:rPr lang="es-PE" sz="2800" dirty="0"/>
              <a:t>4.- Sea sincera o espontánea.</a:t>
            </a:r>
          </a:p>
        </p:txBody>
      </p:sp>
      <p:sp>
        <p:nvSpPr>
          <p:cNvPr id="3" name="Elipse 2">
            <a:extLst>
              <a:ext uri="{FF2B5EF4-FFF2-40B4-BE49-F238E27FC236}">
                <a16:creationId xmlns:a16="http://schemas.microsoft.com/office/drawing/2014/main" id="{0FB69414-8F13-4C61-B3B5-5B82BC570C68}"/>
              </a:ext>
            </a:extLst>
          </p:cNvPr>
          <p:cNvSpPr/>
          <p:nvPr/>
        </p:nvSpPr>
        <p:spPr>
          <a:xfrm>
            <a:off x="415636" y="2812473"/>
            <a:ext cx="2701636" cy="2244437"/>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sz="2400" dirty="0"/>
              <a:t>LA CONFESIÒN </a:t>
            </a:r>
            <a:endParaRPr lang="es-PE" sz="2400" dirty="0"/>
          </a:p>
        </p:txBody>
      </p:sp>
      <p:sp>
        <p:nvSpPr>
          <p:cNvPr id="4" name="Abrir llave 3">
            <a:extLst>
              <a:ext uri="{FF2B5EF4-FFF2-40B4-BE49-F238E27FC236}">
                <a16:creationId xmlns:a16="http://schemas.microsoft.com/office/drawing/2014/main" id="{1E7985D8-3F97-4B43-8FEF-7AFD98B7A96C}"/>
              </a:ext>
            </a:extLst>
          </p:cNvPr>
          <p:cNvSpPr/>
          <p:nvPr/>
        </p:nvSpPr>
        <p:spPr>
          <a:xfrm>
            <a:off x="3449782" y="1343891"/>
            <a:ext cx="277091" cy="5001491"/>
          </a:xfrm>
          <a:prstGeom prst="leftBrace">
            <a:avLst/>
          </a:prstGeom>
          <a:ln/>
        </p:spPr>
        <p:style>
          <a:lnRef idx="3">
            <a:schemeClr val="dk1"/>
          </a:lnRef>
          <a:fillRef idx="0">
            <a:schemeClr val="dk1"/>
          </a:fillRef>
          <a:effectRef idx="2">
            <a:schemeClr val="dk1"/>
          </a:effectRef>
          <a:fontRef idx="minor">
            <a:schemeClr val="tx1"/>
          </a:fontRef>
        </p:style>
        <p:txBody>
          <a:bodyPr rtlCol="0" anchor="ctr"/>
          <a:lstStyle/>
          <a:p>
            <a:pPr algn="ctr"/>
            <a:endParaRPr lang="es-PE"/>
          </a:p>
        </p:txBody>
      </p:sp>
      <p:pic>
        <p:nvPicPr>
          <p:cNvPr id="5" name="Imagen 4">
            <a:extLst>
              <a:ext uri="{FF2B5EF4-FFF2-40B4-BE49-F238E27FC236}">
                <a16:creationId xmlns:a16="http://schemas.microsoft.com/office/drawing/2014/main" id="{9C0DEC2D-6DCE-4F7B-942B-86AF8E8C9E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5003" y="5174674"/>
            <a:ext cx="1470338" cy="1470338"/>
          </a:xfrm>
          <a:prstGeom prst="rect">
            <a:avLst/>
          </a:prstGeom>
        </p:spPr>
      </p:pic>
    </p:spTree>
    <p:extLst>
      <p:ext uri="{BB962C8B-B14F-4D97-AF65-F5344CB8AC3E}">
        <p14:creationId xmlns:p14="http://schemas.microsoft.com/office/powerpoint/2010/main" val="8722664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22764" y="1995055"/>
            <a:ext cx="8395289" cy="2585323"/>
          </a:xfrm>
          <a:prstGeom prst="rect">
            <a:avLst/>
          </a:prstGeom>
        </p:spPr>
        <p:style>
          <a:lnRef idx="1">
            <a:schemeClr val="accent2"/>
          </a:lnRef>
          <a:fillRef idx="2">
            <a:schemeClr val="accent2"/>
          </a:fillRef>
          <a:effectRef idx="1">
            <a:schemeClr val="accent2"/>
          </a:effectRef>
          <a:fontRef idx="minor">
            <a:schemeClr val="dk1"/>
          </a:fontRef>
        </p:style>
        <p:txBody>
          <a:bodyPr wrap="square" lIns="91440" tIns="45720" rIns="91440" bIns="45720">
            <a:spAutoFit/>
          </a:bodyPr>
          <a:lstStyle/>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ELEMENTOS DE CONVICCIÓN </a:t>
            </a:r>
          </a:p>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SUFICIENTES </a:t>
            </a:r>
            <a:endPar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3" name="Imagen 2">
            <a:extLst>
              <a:ext uri="{FF2B5EF4-FFF2-40B4-BE49-F238E27FC236}">
                <a16:creationId xmlns:a16="http://schemas.microsoft.com/office/drawing/2014/main" id="{C5D65327-DE06-4811-84AF-ADF6E9A1990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0831" y="4980710"/>
            <a:ext cx="1470338" cy="1470338"/>
          </a:xfrm>
          <a:prstGeom prst="rect">
            <a:avLst/>
          </a:prstGeom>
        </p:spPr>
      </p:pic>
    </p:spTree>
    <p:extLst>
      <p:ext uri="{BB962C8B-B14F-4D97-AF65-F5344CB8AC3E}">
        <p14:creationId xmlns:p14="http://schemas.microsoft.com/office/powerpoint/2010/main" val="5427877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37128" y="1635616"/>
            <a:ext cx="10161430" cy="3416320"/>
          </a:xfrm>
          <a:prstGeom prst="rect">
            <a:avLst/>
          </a:prstGeom>
        </p:spPr>
        <p:txBody>
          <a:bodyPr wrap="square">
            <a:spAutoFit/>
          </a:bodyPr>
          <a:lstStyle/>
          <a:p>
            <a:pPr algn="just"/>
            <a:r>
              <a:rPr lang="es-PE" sz="3600" dirty="0"/>
              <a:t>Son todos aquellos elementos de convicción recabados por la policía, con conocimiento del Fiscal, en las primeras diligencias urgentes, inmediatas e inaplazables (artículos 330 y 331 del C.P.P.), que le dan la seguridad al Fiscal de la comisión del hecho delictivo y de la responsabilidad penal del imputado.</a:t>
            </a:r>
          </a:p>
        </p:txBody>
      </p:sp>
    </p:spTree>
    <p:extLst>
      <p:ext uri="{BB962C8B-B14F-4D97-AF65-F5344CB8AC3E}">
        <p14:creationId xmlns:p14="http://schemas.microsoft.com/office/powerpoint/2010/main" val="33940726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2D41637-1006-4E7D-9450-B1C1F7C82C10}"/>
              </a:ext>
            </a:extLst>
          </p:cNvPr>
          <p:cNvSpPr/>
          <p:nvPr/>
        </p:nvSpPr>
        <p:spPr>
          <a:xfrm>
            <a:off x="3449782" y="1482436"/>
            <a:ext cx="8188036" cy="480131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br>
              <a:rPr lang="es-ES" b="1" dirty="0">
                <a:solidFill>
                  <a:srgbClr val="000000"/>
                </a:solidFill>
                <a:latin typeface="Arial" panose="020B0604020202020204" pitchFamily="34" charset="0"/>
              </a:rPr>
            </a:br>
            <a:r>
              <a:rPr lang="es-ES" b="1" dirty="0">
                <a:solidFill>
                  <a:srgbClr val="000000"/>
                </a:solidFill>
                <a:latin typeface="Arial" panose="020B0604020202020204" pitchFamily="34" charset="0"/>
              </a:rPr>
              <a:t>1.</a:t>
            </a:r>
            <a:r>
              <a:rPr lang="es-ES" dirty="0">
                <a:solidFill>
                  <a:srgbClr val="000000"/>
                </a:solidFill>
                <a:latin typeface="Arial" panose="020B0604020202020204" pitchFamily="34" charset="0"/>
              </a:rPr>
              <a:t> El Fiscal puede, bajo su dirección, requerir la intervención de la Policía o realizar por sí mismo diligencias preliminares de investigación para determinar si debe formalizar la Investigación Preparatoria.</a:t>
            </a:r>
          </a:p>
          <a:p>
            <a:pPr algn="just"/>
            <a:br>
              <a:rPr lang="es-ES" dirty="0">
                <a:solidFill>
                  <a:srgbClr val="000000"/>
                </a:solidFill>
                <a:latin typeface="Arial" panose="020B0604020202020204" pitchFamily="34" charset="0"/>
              </a:rPr>
            </a:br>
            <a:r>
              <a:rPr lang="es-ES" b="1" dirty="0">
                <a:solidFill>
                  <a:srgbClr val="000000"/>
                </a:solidFill>
                <a:latin typeface="Arial" panose="020B0604020202020204" pitchFamily="34" charset="0"/>
              </a:rPr>
              <a:t>2.</a:t>
            </a:r>
            <a:r>
              <a:rPr lang="es-ES" dirty="0">
                <a:solidFill>
                  <a:srgbClr val="000000"/>
                </a:solidFill>
                <a:latin typeface="Arial" panose="020B0604020202020204" pitchFamily="34" charset="0"/>
              </a:rPr>
              <a:t> Las Diligencias Preliminares tienen por finalidad inmediata realizar los actos urgentes o inaplazables destinados a determinar si han tenido lugar los hechos objeto de conocimiento y su </a:t>
            </a:r>
            <a:r>
              <a:rPr lang="es-ES" dirty="0" err="1">
                <a:solidFill>
                  <a:srgbClr val="000000"/>
                </a:solidFill>
                <a:latin typeface="Arial" panose="020B0604020202020204" pitchFamily="34" charset="0"/>
              </a:rPr>
              <a:t>delictuosidad</a:t>
            </a:r>
            <a:r>
              <a:rPr lang="es-ES" dirty="0">
                <a:solidFill>
                  <a:srgbClr val="000000"/>
                </a:solidFill>
                <a:latin typeface="Arial" panose="020B0604020202020204" pitchFamily="34" charset="0"/>
              </a:rPr>
              <a:t>, así como asegurar los elementos materiales de su comisión, individualizar a las personas involucradas en su comisión, incluyendo a los agraviados, y, dentro de los límites de la Ley, asegurarlas debidamente.</a:t>
            </a:r>
          </a:p>
          <a:p>
            <a:pPr algn="just"/>
            <a:br>
              <a:rPr lang="es-ES" dirty="0">
                <a:solidFill>
                  <a:srgbClr val="000000"/>
                </a:solidFill>
                <a:latin typeface="Arial" panose="020B0604020202020204" pitchFamily="34" charset="0"/>
              </a:rPr>
            </a:br>
            <a:r>
              <a:rPr lang="es-ES" b="1" dirty="0">
                <a:solidFill>
                  <a:srgbClr val="000000"/>
                </a:solidFill>
                <a:latin typeface="Arial" panose="020B0604020202020204" pitchFamily="34" charset="0"/>
              </a:rPr>
              <a:t>3.</a:t>
            </a:r>
            <a:r>
              <a:rPr lang="es-ES" dirty="0">
                <a:solidFill>
                  <a:srgbClr val="000000"/>
                </a:solidFill>
                <a:latin typeface="Arial" panose="020B0604020202020204" pitchFamily="34" charset="0"/>
              </a:rPr>
              <a:t> El Fiscal al tener conocimiento de un delito de ejercicio público de la acción penal, podrá constituirse inmediatamente en el lugar de los hechos con el personal y medios especializados necesarios y efectuar un examen con la finalidad de establecer la realidad de los hechos y, en su caso, impedir que el delito produzca consecuencia ulteriores y que se altere la escena del delito.</a:t>
            </a:r>
          </a:p>
        </p:txBody>
      </p:sp>
      <p:sp>
        <p:nvSpPr>
          <p:cNvPr id="5" name="Rectángulo 4">
            <a:extLst>
              <a:ext uri="{FF2B5EF4-FFF2-40B4-BE49-F238E27FC236}">
                <a16:creationId xmlns:a16="http://schemas.microsoft.com/office/drawing/2014/main" id="{241984E3-54BC-4F6B-9622-BB0BC5E161BB}"/>
              </a:ext>
            </a:extLst>
          </p:cNvPr>
          <p:cNvSpPr/>
          <p:nvPr/>
        </p:nvSpPr>
        <p:spPr>
          <a:xfrm>
            <a:off x="360218" y="3429000"/>
            <a:ext cx="2230582" cy="923330"/>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r>
              <a:rPr lang="es-ES" b="1" dirty="0">
                <a:solidFill>
                  <a:srgbClr val="000000"/>
                </a:solidFill>
                <a:latin typeface="Arial" panose="020B0604020202020204" pitchFamily="34" charset="0"/>
              </a:rPr>
              <a:t>Artículo 330 Diligencias Preliminares.-</a:t>
            </a:r>
            <a:endParaRPr lang="es-PE" dirty="0"/>
          </a:p>
        </p:txBody>
      </p:sp>
      <p:sp>
        <p:nvSpPr>
          <p:cNvPr id="6" name="Abrir llave 5">
            <a:extLst>
              <a:ext uri="{FF2B5EF4-FFF2-40B4-BE49-F238E27FC236}">
                <a16:creationId xmlns:a16="http://schemas.microsoft.com/office/drawing/2014/main" id="{D0B0A3BF-B4D7-4B79-8BEB-7E405460BF9C}"/>
              </a:ext>
            </a:extLst>
          </p:cNvPr>
          <p:cNvSpPr/>
          <p:nvPr/>
        </p:nvSpPr>
        <p:spPr>
          <a:xfrm>
            <a:off x="2812473" y="1205437"/>
            <a:ext cx="637309" cy="536161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pic>
        <p:nvPicPr>
          <p:cNvPr id="8" name="Imagen 7">
            <a:extLst>
              <a:ext uri="{FF2B5EF4-FFF2-40B4-BE49-F238E27FC236}">
                <a16:creationId xmlns:a16="http://schemas.microsoft.com/office/drawing/2014/main" id="{9E02C3C7-7964-43BD-B57A-2B9DB5A9C0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0340" y="4495801"/>
            <a:ext cx="1470338" cy="1470338"/>
          </a:xfrm>
          <a:prstGeom prst="rect">
            <a:avLst/>
          </a:prstGeom>
        </p:spPr>
      </p:pic>
    </p:spTree>
    <p:extLst>
      <p:ext uri="{BB962C8B-B14F-4D97-AF65-F5344CB8AC3E}">
        <p14:creationId xmlns:p14="http://schemas.microsoft.com/office/powerpoint/2010/main" val="24974615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0F9C0033-898B-47DB-91E5-A8C011004FF4}"/>
              </a:ext>
            </a:extLst>
          </p:cNvPr>
          <p:cNvSpPr/>
          <p:nvPr/>
        </p:nvSpPr>
        <p:spPr>
          <a:xfrm>
            <a:off x="2355273" y="1260764"/>
            <a:ext cx="9836727" cy="526297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s-ES" sz="2400" b="1" dirty="0">
                <a:solidFill>
                  <a:srgbClr val="000000"/>
                </a:solidFill>
                <a:latin typeface="Arial" panose="020B0604020202020204" pitchFamily="34" charset="0"/>
              </a:rPr>
              <a:t>1.</a:t>
            </a:r>
            <a:r>
              <a:rPr lang="es-ES" sz="2400" dirty="0">
                <a:solidFill>
                  <a:srgbClr val="000000"/>
                </a:solidFill>
                <a:latin typeface="Arial" panose="020B0604020202020204" pitchFamily="34" charset="0"/>
              </a:rPr>
              <a:t> Tan pronto la Policía tenga noticia de la comisión de un delito, lo pondrá en conocimiento del Ministerio Público por la vía más rápida y también por escrito, indicando los elementos esenciales del hecho y demás elementos inicialmente recogidos, así como la actividad cumplida, sin perjuicio de dar cuenta de toda la documentación que pudiera existir.</a:t>
            </a:r>
            <a:br>
              <a:rPr lang="es-ES" sz="2400" dirty="0">
                <a:solidFill>
                  <a:srgbClr val="000000"/>
                </a:solidFill>
                <a:latin typeface="Arial" panose="020B0604020202020204" pitchFamily="34" charset="0"/>
              </a:rPr>
            </a:br>
            <a:endParaRPr lang="es-ES" sz="2400" dirty="0">
              <a:solidFill>
                <a:srgbClr val="000000"/>
              </a:solidFill>
              <a:latin typeface="Arial" panose="020B0604020202020204" pitchFamily="34" charset="0"/>
            </a:endParaRPr>
          </a:p>
          <a:p>
            <a:pPr algn="just"/>
            <a:r>
              <a:rPr lang="es-ES" sz="2400" b="1" dirty="0">
                <a:solidFill>
                  <a:srgbClr val="000000"/>
                </a:solidFill>
                <a:latin typeface="Arial" panose="020B0604020202020204" pitchFamily="34" charset="0"/>
              </a:rPr>
              <a:t>2.</a:t>
            </a:r>
            <a:r>
              <a:rPr lang="es-ES" sz="2400" dirty="0">
                <a:solidFill>
                  <a:srgbClr val="000000"/>
                </a:solidFill>
                <a:latin typeface="Arial" panose="020B0604020202020204" pitchFamily="34" charset="0"/>
              </a:rPr>
              <a:t> Aun después de comunicada la noticia del delito, la Policía continuará las investigaciones que haya iniciado y después de la intervención del Fiscal practicará las demás investigaciones que les sean delegadas con arreglo al artículo 68.</a:t>
            </a:r>
            <a:br>
              <a:rPr lang="es-ES" sz="2400" dirty="0">
                <a:solidFill>
                  <a:srgbClr val="000000"/>
                </a:solidFill>
                <a:latin typeface="Arial" panose="020B0604020202020204" pitchFamily="34" charset="0"/>
              </a:rPr>
            </a:br>
            <a:endParaRPr lang="es-ES" sz="2400" dirty="0">
              <a:solidFill>
                <a:srgbClr val="000000"/>
              </a:solidFill>
              <a:latin typeface="Arial" panose="020B0604020202020204" pitchFamily="34" charset="0"/>
            </a:endParaRPr>
          </a:p>
          <a:p>
            <a:pPr algn="just"/>
            <a:r>
              <a:rPr lang="es-ES" sz="2400" b="1" dirty="0">
                <a:solidFill>
                  <a:srgbClr val="000000"/>
                </a:solidFill>
                <a:latin typeface="Arial" panose="020B0604020202020204" pitchFamily="34" charset="0"/>
              </a:rPr>
              <a:t>3.</a:t>
            </a:r>
            <a:r>
              <a:rPr lang="es-ES" sz="2400" dirty="0">
                <a:solidFill>
                  <a:srgbClr val="000000"/>
                </a:solidFill>
                <a:latin typeface="Arial" panose="020B0604020202020204" pitchFamily="34" charset="0"/>
              </a:rPr>
              <a:t> Las citaciones que en el curso de las investigaciones realice la policía a las personas pueden efectuarse hasta por tres veces.</a:t>
            </a:r>
          </a:p>
        </p:txBody>
      </p:sp>
      <p:sp>
        <p:nvSpPr>
          <p:cNvPr id="5" name="Rectángulo 4">
            <a:extLst>
              <a:ext uri="{FF2B5EF4-FFF2-40B4-BE49-F238E27FC236}">
                <a16:creationId xmlns:a16="http://schemas.microsoft.com/office/drawing/2014/main" id="{CA6D3054-D1DC-4843-9199-C2472C49A16C}"/>
              </a:ext>
            </a:extLst>
          </p:cNvPr>
          <p:cNvSpPr/>
          <p:nvPr/>
        </p:nvSpPr>
        <p:spPr>
          <a:xfrm>
            <a:off x="166255" y="3348380"/>
            <a:ext cx="1773382"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s-ES" b="1" dirty="0">
                <a:solidFill>
                  <a:srgbClr val="000000"/>
                </a:solidFill>
                <a:latin typeface="Arial" panose="020B0604020202020204" pitchFamily="34" charset="0"/>
              </a:rPr>
              <a:t>Artículo 331 Actuación</a:t>
            </a:r>
          </a:p>
          <a:p>
            <a:r>
              <a:rPr lang="es-ES" b="1" dirty="0">
                <a:solidFill>
                  <a:srgbClr val="000000"/>
                </a:solidFill>
                <a:latin typeface="Arial" panose="020B0604020202020204" pitchFamily="34" charset="0"/>
              </a:rPr>
              <a:t>Policial.-</a:t>
            </a:r>
            <a:br>
              <a:rPr lang="es-ES" b="1" dirty="0">
                <a:solidFill>
                  <a:srgbClr val="000000"/>
                </a:solidFill>
                <a:latin typeface="Arial" panose="020B0604020202020204" pitchFamily="34" charset="0"/>
              </a:rPr>
            </a:br>
            <a:endParaRPr lang="es-ES" dirty="0">
              <a:solidFill>
                <a:srgbClr val="000000"/>
              </a:solidFill>
              <a:latin typeface="Arial" panose="020B0604020202020204" pitchFamily="34" charset="0"/>
            </a:endParaRPr>
          </a:p>
        </p:txBody>
      </p:sp>
      <p:sp>
        <p:nvSpPr>
          <p:cNvPr id="6" name="Abrir llave 5">
            <a:extLst>
              <a:ext uri="{FF2B5EF4-FFF2-40B4-BE49-F238E27FC236}">
                <a16:creationId xmlns:a16="http://schemas.microsoft.com/office/drawing/2014/main" id="{725AA37E-1471-45FD-838D-0C0F084E15B6}"/>
              </a:ext>
            </a:extLst>
          </p:cNvPr>
          <p:cNvSpPr/>
          <p:nvPr/>
        </p:nvSpPr>
        <p:spPr>
          <a:xfrm>
            <a:off x="2050473" y="1260764"/>
            <a:ext cx="166254" cy="537556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pic>
        <p:nvPicPr>
          <p:cNvPr id="8" name="Imagen 7">
            <a:extLst>
              <a:ext uri="{FF2B5EF4-FFF2-40B4-BE49-F238E27FC236}">
                <a16:creationId xmlns:a16="http://schemas.microsoft.com/office/drawing/2014/main" id="{90015FC4-71B5-4B6E-A6DF-2C6E96BD72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299" y="4869874"/>
            <a:ext cx="1317937" cy="1317937"/>
          </a:xfrm>
          <a:prstGeom prst="rect">
            <a:avLst/>
          </a:prstGeom>
        </p:spPr>
      </p:pic>
    </p:spTree>
    <p:extLst>
      <p:ext uri="{BB962C8B-B14F-4D97-AF65-F5344CB8AC3E}">
        <p14:creationId xmlns:p14="http://schemas.microsoft.com/office/powerpoint/2010/main" val="2479196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88472" y="2133600"/>
            <a:ext cx="9529337" cy="2585323"/>
          </a:xfrm>
          <a:prstGeom prst="rect">
            <a:avLst/>
          </a:prstGeom>
          <a:noFill/>
        </p:spPr>
        <p:txBody>
          <a:bodyPr wrap="square" lIns="91440" tIns="45720" rIns="91440" bIns="45720">
            <a:spAutoFit/>
          </a:bodyPr>
          <a:lstStyle/>
          <a:p>
            <a:pPr algn="ctr"/>
            <a:r>
              <a:rPr lang="es-E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Implementación Progresiva</a:t>
            </a:r>
          </a:p>
          <a:p>
            <a:pPr algn="ctr"/>
            <a:r>
              <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Del Nuev</a:t>
            </a:r>
            <a:r>
              <a:rPr lang="es-E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o Código Procesal</a:t>
            </a:r>
          </a:p>
          <a:p>
            <a:pPr algn="ctr"/>
            <a:r>
              <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Penal</a:t>
            </a:r>
          </a:p>
        </p:txBody>
      </p:sp>
      <p:pic>
        <p:nvPicPr>
          <p:cNvPr id="3" name="Imagen 2">
            <a:extLst>
              <a:ext uri="{FF2B5EF4-FFF2-40B4-BE49-F238E27FC236}">
                <a16:creationId xmlns:a16="http://schemas.microsoft.com/office/drawing/2014/main" id="{F3EAE96F-9618-4F30-B314-43A8881019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0224" y="4718923"/>
            <a:ext cx="1470338" cy="1470338"/>
          </a:xfrm>
          <a:prstGeom prst="rect">
            <a:avLst/>
          </a:prstGeom>
        </p:spPr>
      </p:pic>
    </p:spTree>
    <p:extLst>
      <p:ext uri="{BB962C8B-B14F-4D97-AF65-F5344CB8AC3E}">
        <p14:creationId xmlns:p14="http://schemas.microsoft.com/office/powerpoint/2010/main" val="15497300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PE"/>
              <a:t>Sergio Chávez Panduro</a:t>
            </a:r>
          </a:p>
        </p:txBody>
      </p:sp>
      <p:sp>
        <p:nvSpPr>
          <p:cNvPr id="2" name="Rectángulo 1"/>
          <p:cNvSpPr/>
          <p:nvPr/>
        </p:nvSpPr>
        <p:spPr>
          <a:xfrm>
            <a:off x="1260764" y="1842655"/>
            <a:ext cx="9284729" cy="1754326"/>
          </a:xfrm>
          <a:prstGeom prst="rect">
            <a:avLst/>
          </a:prstGeom>
          <a:noFill/>
        </p:spPr>
        <p:txBody>
          <a:bodyPr wrap="square" lIns="91440" tIns="45720" rIns="91440" bIns="45720">
            <a:spAutoFit/>
          </a:bodyPr>
          <a:lstStyle/>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TRÁMITE DEL PROCESO</a:t>
            </a:r>
          </a:p>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INMEDIATO</a:t>
            </a:r>
          </a:p>
        </p:txBody>
      </p:sp>
      <p:pic>
        <p:nvPicPr>
          <p:cNvPr id="5" name="Imagen 4">
            <a:extLst>
              <a:ext uri="{FF2B5EF4-FFF2-40B4-BE49-F238E27FC236}">
                <a16:creationId xmlns:a16="http://schemas.microsoft.com/office/drawing/2014/main" id="{CE2728AF-AD41-4DBB-B8D9-375AFC3C1B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67959" y="3506327"/>
            <a:ext cx="1470338" cy="1470338"/>
          </a:xfrm>
          <a:prstGeom prst="rect">
            <a:avLst/>
          </a:prstGeom>
        </p:spPr>
      </p:pic>
    </p:spTree>
    <p:extLst>
      <p:ext uri="{BB962C8B-B14F-4D97-AF65-F5344CB8AC3E}">
        <p14:creationId xmlns:p14="http://schemas.microsoft.com/office/powerpoint/2010/main" val="23769030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PE"/>
              <a:t>Sergio Chávez Panduro</a:t>
            </a:r>
          </a:p>
        </p:txBody>
      </p:sp>
      <p:sp>
        <p:nvSpPr>
          <p:cNvPr id="2" name="Rectángulo 1"/>
          <p:cNvSpPr/>
          <p:nvPr/>
        </p:nvSpPr>
        <p:spPr>
          <a:xfrm>
            <a:off x="263236" y="1288473"/>
            <a:ext cx="11623964" cy="486287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s-PE" sz="2800" dirty="0">
                <a:solidFill>
                  <a:srgbClr val="FF0000"/>
                </a:solidFill>
              </a:rPr>
              <a:t>ETAPA PRE-AUDIENCIA ÚNICA DE INCOACIÓN </a:t>
            </a:r>
          </a:p>
          <a:p>
            <a:pPr algn="just"/>
            <a:endParaRPr lang="es-PE" dirty="0"/>
          </a:p>
          <a:p>
            <a:pPr marL="342900" indent="-342900" algn="just">
              <a:buAutoNum type="arabicPeriod"/>
            </a:pPr>
            <a:r>
              <a:rPr lang="es-PE" sz="2400" dirty="0"/>
              <a:t>Una vez finalizada las Diligencias Preliminares o hasta 30 días después de haber FIP el fiscal formulará requerimiento ante el JIP, conforme a lo establecido en el inc. 2 del artículo 336º del CPP.</a:t>
            </a:r>
          </a:p>
          <a:p>
            <a:pPr algn="just"/>
            <a:endParaRPr lang="es-PE" sz="2400" dirty="0"/>
          </a:p>
          <a:p>
            <a:pPr marL="342900" indent="-342900" algn="just">
              <a:buAutoNum type="arabicPeriod"/>
            </a:pPr>
            <a:r>
              <a:rPr lang="es-PE" sz="2400" dirty="0"/>
              <a:t>AL QUE DEBERA ACOMPAÑAR </a:t>
            </a:r>
          </a:p>
          <a:p>
            <a:pPr marL="342900" indent="-342900" algn="just">
              <a:buAutoNum type="arabicPeriod"/>
            </a:pPr>
            <a:r>
              <a:rPr lang="es-PE" sz="2400" dirty="0"/>
              <a:t>La carpeta fiscal. </a:t>
            </a:r>
          </a:p>
          <a:p>
            <a:pPr marL="342900" indent="-342900" algn="just">
              <a:buAutoNum type="arabicPeriod"/>
            </a:pPr>
            <a:r>
              <a:rPr lang="es-PE" sz="2400" dirty="0"/>
              <a:t>Solicitar las medidas de coerción respectivas.</a:t>
            </a:r>
          </a:p>
          <a:p>
            <a:pPr marL="342900" indent="-342900" algn="just">
              <a:buAutoNum type="arabicPeriod"/>
            </a:pPr>
            <a:r>
              <a:rPr lang="es-PE" sz="2400" dirty="0"/>
              <a:t> El requerimiento será puesto en conocimiento de las partes en el plazo de 3 días para su pronunciamiento. </a:t>
            </a:r>
          </a:p>
          <a:p>
            <a:pPr marL="342900" indent="-342900" algn="just">
              <a:buAutoNum type="arabicPeriod"/>
            </a:pPr>
            <a:r>
              <a:rPr lang="es-PE" sz="2400" dirty="0"/>
              <a:t> El JIP, al término del plazo anterior, dentro de las 48 horas posteriores, deberá realizar la AUDIENCIA ÚNICA DE INCOACIÓN para determinar la procedencia del proceso inmediato.</a:t>
            </a:r>
          </a:p>
        </p:txBody>
      </p:sp>
    </p:spTree>
    <p:extLst>
      <p:ext uri="{BB962C8B-B14F-4D97-AF65-F5344CB8AC3E}">
        <p14:creationId xmlns:p14="http://schemas.microsoft.com/office/powerpoint/2010/main" val="7845829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D7C72BB-9FDE-47E4-AF1F-237DCBE4139E}"/>
              </a:ext>
            </a:extLst>
          </p:cNvPr>
          <p:cNvSpPr/>
          <p:nvPr/>
        </p:nvSpPr>
        <p:spPr>
          <a:xfrm>
            <a:off x="1801091" y="2119745"/>
            <a:ext cx="8478982" cy="2800767"/>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s-ES" sz="4400" b="1" i="1" dirty="0">
                <a:solidFill>
                  <a:srgbClr val="0070C0"/>
                </a:solidFill>
                <a:latin typeface="Arial" panose="020B0604020202020204" pitchFamily="34" charset="0"/>
              </a:rPr>
              <a:t>Audiencia única de Incoación del proceso inmediato en casos de flagrancia delictiva</a:t>
            </a:r>
          </a:p>
          <a:p>
            <a:pPr algn="ctr"/>
            <a:r>
              <a:rPr lang="es-PE" sz="4400" dirty="0">
                <a:solidFill>
                  <a:srgbClr val="0070C0"/>
                </a:solidFill>
              </a:rPr>
              <a:t>(ART. 477 CPP)</a:t>
            </a:r>
          </a:p>
        </p:txBody>
      </p:sp>
      <p:pic>
        <p:nvPicPr>
          <p:cNvPr id="6" name="Imagen 5">
            <a:extLst>
              <a:ext uri="{FF2B5EF4-FFF2-40B4-BE49-F238E27FC236}">
                <a16:creationId xmlns:a16="http://schemas.microsoft.com/office/drawing/2014/main" id="{DD739227-426B-4661-A577-A67F056A95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6904" y="5264941"/>
            <a:ext cx="1399096" cy="1399096"/>
          </a:xfrm>
          <a:prstGeom prst="rect">
            <a:avLst/>
          </a:prstGeom>
        </p:spPr>
      </p:pic>
    </p:spTree>
    <p:extLst>
      <p:ext uri="{BB962C8B-B14F-4D97-AF65-F5344CB8AC3E}">
        <p14:creationId xmlns:p14="http://schemas.microsoft.com/office/powerpoint/2010/main" val="41146884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A8BB4FB9-BA9E-43AC-861D-247EE36DB8A9}"/>
              </a:ext>
            </a:extLst>
          </p:cNvPr>
          <p:cNvSpPr/>
          <p:nvPr/>
        </p:nvSpPr>
        <p:spPr>
          <a:xfrm>
            <a:off x="0" y="1219200"/>
            <a:ext cx="11914909" cy="5262979"/>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r>
              <a:rPr lang="es-ES" sz="2800" dirty="0">
                <a:solidFill>
                  <a:schemeClr val="tx1"/>
                </a:solidFill>
              </a:rPr>
              <a:t>1. Al término del plazo de la detención policial establecido en el artículo 264, el Fiscal debe solicitar al Juez de la investigación preparatoria la incoación del proceso inmediato. El Juez, dentro de las cuarenta y ocho horas (48) siguientes al requerimiento fiscal, realiza una audiencia única de incoación para determinar la procedencia del proceso inmediato. La detención del imputado se mantiene hasta la realización de la audiencia.</a:t>
            </a:r>
            <a:br>
              <a:rPr lang="es-ES" sz="2800" dirty="0">
                <a:solidFill>
                  <a:schemeClr val="tx1"/>
                </a:solidFill>
              </a:rPr>
            </a:br>
            <a:endParaRPr lang="es-ES" sz="2800" dirty="0">
              <a:solidFill>
                <a:schemeClr val="tx1"/>
              </a:solidFill>
            </a:endParaRPr>
          </a:p>
          <a:p>
            <a:r>
              <a:rPr lang="es-ES" sz="2800" dirty="0">
                <a:solidFill>
                  <a:schemeClr val="tx1"/>
                </a:solidFill>
              </a:rPr>
              <a:t>2. Dentro del mismo requerimiento de incoación, el Fiscal debe acompañar el expediente fiscal y comunicar si requiere la imposición de alguna medida coercitiva, que asegure la presencia del imputado en el desarrollo de todo el proceso inmediato. El requerimiento de incoación debe contener, en lo que resulte pertinente, los requisitos establecidos en el numeral 2 del artículo 336.</a:t>
            </a:r>
          </a:p>
        </p:txBody>
      </p:sp>
    </p:spTree>
    <p:extLst>
      <p:ext uri="{BB962C8B-B14F-4D97-AF65-F5344CB8AC3E}">
        <p14:creationId xmlns:p14="http://schemas.microsoft.com/office/powerpoint/2010/main" val="1669982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6ADA8981-2655-47E9-B71F-B672F68B5658}"/>
              </a:ext>
            </a:extLst>
          </p:cNvPr>
          <p:cNvSpPr/>
          <p:nvPr/>
        </p:nvSpPr>
        <p:spPr>
          <a:xfrm>
            <a:off x="692727" y="1371601"/>
            <a:ext cx="10764982" cy="452431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s-ES" sz="3200" b="1" dirty="0">
                <a:solidFill>
                  <a:srgbClr val="000000"/>
                </a:solidFill>
                <a:latin typeface="Arial" panose="020B0604020202020204" pitchFamily="34" charset="0"/>
              </a:rPr>
              <a:t>2.</a:t>
            </a:r>
            <a:r>
              <a:rPr lang="es-ES" sz="3200" dirty="0">
                <a:solidFill>
                  <a:srgbClr val="000000"/>
                </a:solidFill>
                <a:latin typeface="Arial" panose="020B0604020202020204" pitchFamily="34" charset="0"/>
              </a:rPr>
              <a:t>La Disposición de formalización contendrá:</a:t>
            </a:r>
            <a:br>
              <a:rPr lang="es-ES" sz="3200" dirty="0">
                <a:solidFill>
                  <a:srgbClr val="000000"/>
                </a:solidFill>
                <a:latin typeface="Arial" panose="020B0604020202020204" pitchFamily="34" charset="0"/>
              </a:rPr>
            </a:br>
            <a:endParaRPr lang="es-ES" sz="3200" dirty="0">
              <a:solidFill>
                <a:srgbClr val="000000"/>
              </a:solidFill>
              <a:latin typeface="Arial" panose="020B0604020202020204" pitchFamily="34" charset="0"/>
            </a:endParaRPr>
          </a:p>
          <a:p>
            <a:r>
              <a:rPr lang="es-ES" sz="3200" b="1" dirty="0">
                <a:solidFill>
                  <a:srgbClr val="000000"/>
                </a:solidFill>
                <a:latin typeface="Arial" panose="020B0604020202020204" pitchFamily="34" charset="0"/>
              </a:rPr>
              <a:t>a)</a:t>
            </a:r>
            <a:r>
              <a:rPr lang="es-ES" sz="3200" dirty="0">
                <a:solidFill>
                  <a:srgbClr val="000000"/>
                </a:solidFill>
                <a:latin typeface="Arial" panose="020B0604020202020204" pitchFamily="34" charset="0"/>
              </a:rPr>
              <a:t>El nombre completo del imputado;</a:t>
            </a:r>
            <a:br>
              <a:rPr lang="es-ES" sz="3200" dirty="0">
                <a:solidFill>
                  <a:srgbClr val="000000"/>
                </a:solidFill>
                <a:latin typeface="Arial" panose="020B0604020202020204" pitchFamily="34" charset="0"/>
              </a:rPr>
            </a:br>
            <a:r>
              <a:rPr lang="es-ES" sz="3200" b="1" dirty="0">
                <a:solidFill>
                  <a:srgbClr val="000000"/>
                </a:solidFill>
                <a:latin typeface="Arial" panose="020B0604020202020204" pitchFamily="34" charset="0"/>
              </a:rPr>
              <a:t>b)</a:t>
            </a:r>
            <a:r>
              <a:rPr lang="es-ES" sz="3200" dirty="0">
                <a:solidFill>
                  <a:srgbClr val="000000"/>
                </a:solidFill>
                <a:latin typeface="Arial" panose="020B0604020202020204" pitchFamily="34" charset="0"/>
              </a:rPr>
              <a:t> Los hechos y la tipificación específica correspondiente. El Fiscal podrá, si fuera el caso, consignar tipificaciones alternativas al hecho objeto de investigación, indicando los motivos de esa calificación;</a:t>
            </a:r>
          </a:p>
          <a:p>
            <a:r>
              <a:rPr lang="es-ES" sz="3200" b="1" dirty="0">
                <a:solidFill>
                  <a:srgbClr val="000000"/>
                </a:solidFill>
                <a:latin typeface="Arial" panose="020B0604020202020204" pitchFamily="34" charset="0"/>
              </a:rPr>
              <a:t>c)</a:t>
            </a:r>
            <a:r>
              <a:rPr lang="es-ES" sz="3200" dirty="0">
                <a:solidFill>
                  <a:srgbClr val="000000"/>
                </a:solidFill>
                <a:latin typeface="Arial" panose="020B0604020202020204" pitchFamily="34" charset="0"/>
              </a:rPr>
              <a:t> El nombre del agraviado, si fuera posible; y,</a:t>
            </a:r>
          </a:p>
          <a:p>
            <a:r>
              <a:rPr lang="es-ES" sz="3200" b="1" dirty="0">
                <a:solidFill>
                  <a:srgbClr val="000000"/>
                </a:solidFill>
                <a:latin typeface="Arial" panose="020B0604020202020204" pitchFamily="34" charset="0"/>
              </a:rPr>
              <a:t>d)</a:t>
            </a:r>
            <a:r>
              <a:rPr lang="es-ES" sz="3200" dirty="0">
                <a:solidFill>
                  <a:srgbClr val="000000"/>
                </a:solidFill>
                <a:latin typeface="Arial" panose="020B0604020202020204" pitchFamily="34" charset="0"/>
              </a:rPr>
              <a:t> Las diligencias que de inmediato deban actuarse.</a:t>
            </a:r>
          </a:p>
        </p:txBody>
      </p:sp>
    </p:spTree>
    <p:extLst>
      <p:ext uri="{BB962C8B-B14F-4D97-AF65-F5344CB8AC3E}">
        <p14:creationId xmlns:p14="http://schemas.microsoft.com/office/powerpoint/2010/main" val="30872954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ACEF5922-DDE9-4E8A-B3A1-D6C57B831601}"/>
              </a:ext>
            </a:extLst>
          </p:cNvPr>
          <p:cNvSpPr/>
          <p:nvPr/>
        </p:nvSpPr>
        <p:spPr>
          <a:xfrm>
            <a:off x="1898073" y="2133600"/>
            <a:ext cx="8811491" cy="206210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s-ES" sz="3200" i="1" dirty="0">
                <a:solidFill>
                  <a:srgbClr val="000000"/>
                </a:solidFill>
                <a:latin typeface="Arial" panose="020B0604020202020204" pitchFamily="34" charset="0"/>
              </a:rPr>
              <a:t>3. En la referida Audiencia, las partes pueden instar la aplicación del principio de oportunidad, de un acuerdo reparatorio o de la terminación anticipada, según corresponda.</a:t>
            </a:r>
            <a:endParaRPr lang="es-PE" sz="3200" dirty="0"/>
          </a:p>
        </p:txBody>
      </p:sp>
      <p:pic>
        <p:nvPicPr>
          <p:cNvPr id="5" name="Imagen 4">
            <a:extLst>
              <a:ext uri="{FF2B5EF4-FFF2-40B4-BE49-F238E27FC236}">
                <a16:creationId xmlns:a16="http://schemas.microsoft.com/office/drawing/2014/main" id="{9041E9CD-9040-46F6-90BA-C0C9238610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67959" y="4503854"/>
            <a:ext cx="1470338" cy="1470338"/>
          </a:xfrm>
          <a:prstGeom prst="rect">
            <a:avLst/>
          </a:prstGeom>
        </p:spPr>
      </p:pic>
    </p:spTree>
    <p:extLst>
      <p:ext uri="{BB962C8B-B14F-4D97-AF65-F5344CB8AC3E}">
        <p14:creationId xmlns:p14="http://schemas.microsoft.com/office/powerpoint/2010/main" val="26328223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F0BC9EA-8F27-42E4-85EE-DC76FF9670D2}"/>
              </a:ext>
            </a:extLst>
          </p:cNvPr>
          <p:cNvSpPr/>
          <p:nvPr/>
        </p:nvSpPr>
        <p:spPr>
          <a:xfrm>
            <a:off x="554183" y="1524000"/>
            <a:ext cx="10640290" cy="415498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s-ES" sz="2400" dirty="0">
                <a:solidFill>
                  <a:srgbClr val="000000"/>
                </a:solidFill>
                <a:latin typeface="Arial" panose="020B0604020202020204" pitchFamily="34" charset="0"/>
              </a:rPr>
              <a:t>4. La audiencia única de incoación del proceso inmediato es de carácter inaplazable. Rige lo establecido en el artículo 85. El Juez, frente a un requerimiento fiscal de incoación del proceso inmediato, se pronuncia oralmente en el siguiente orden, según sea el caso:</a:t>
            </a:r>
            <a:br>
              <a:rPr lang="es-ES" sz="2400" dirty="0">
                <a:solidFill>
                  <a:srgbClr val="000000"/>
                </a:solidFill>
                <a:latin typeface="Arial" panose="020B0604020202020204" pitchFamily="34" charset="0"/>
              </a:rPr>
            </a:br>
            <a:endParaRPr lang="es-ES" sz="2400" dirty="0">
              <a:solidFill>
                <a:srgbClr val="000000"/>
              </a:solidFill>
              <a:latin typeface="Arial" panose="020B0604020202020204" pitchFamily="34" charset="0"/>
            </a:endParaRPr>
          </a:p>
          <a:p>
            <a:pPr algn="just"/>
            <a:r>
              <a:rPr lang="es-ES" sz="2400" dirty="0">
                <a:solidFill>
                  <a:srgbClr val="000000"/>
                </a:solidFill>
                <a:latin typeface="Arial" panose="020B0604020202020204" pitchFamily="34" charset="0"/>
              </a:rPr>
              <a:t>a) Sobre la procedencia de la incoación del proceso inmediato.</a:t>
            </a:r>
            <a:br>
              <a:rPr lang="es-ES" sz="2400" dirty="0">
                <a:solidFill>
                  <a:srgbClr val="000000"/>
                </a:solidFill>
                <a:latin typeface="Arial" panose="020B0604020202020204" pitchFamily="34" charset="0"/>
              </a:rPr>
            </a:br>
            <a:endParaRPr lang="es-ES" sz="2400" dirty="0">
              <a:solidFill>
                <a:srgbClr val="000000"/>
              </a:solidFill>
              <a:latin typeface="Arial" panose="020B0604020202020204" pitchFamily="34" charset="0"/>
            </a:endParaRPr>
          </a:p>
          <a:p>
            <a:pPr algn="just"/>
            <a:r>
              <a:rPr lang="es-ES" sz="2400" dirty="0">
                <a:solidFill>
                  <a:srgbClr val="000000"/>
                </a:solidFill>
                <a:latin typeface="Arial" panose="020B0604020202020204" pitchFamily="34" charset="0"/>
              </a:rPr>
              <a:t>b) Sobre la procedencia del principio de oportunidad, de un acuerdo reparatorio o de la terminación anticipada, solicitado por las partes;</a:t>
            </a:r>
            <a:br>
              <a:rPr lang="es-ES" sz="2400" dirty="0">
                <a:solidFill>
                  <a:srgbClr val="000000"/>
                </a:solidFill>
                <a:latin typeface="Arial" panose="020B0604020202020204" pitchFamily="34" charset="0"/>
              </a:rPr>
            </a:br>
            <a:endParaRPr lang="es-ES" sz="2400" dirty="0">
              <a:solidFill>
                <a:srgbClr val="000000"/>
              </a:solidFill>
              <a:latin typeface="Arial" panose="020B0604020202020204" pitchFamily="34" charset="0"/>
            </a:endParaRPr>
          </a:p>
          <a:p>
            <a:pPr algn="just"/>
            <a:r>
              <a:rPr lang="es-ES" sz="2400" dirty="0">
                <a:solidFill>
                  <a:srgbClr val="000000"/>
                </a:solidFill>
                <a:latin typeface="Arial" panose="020B0604020202020204" pitchFamily="34" charset="0"/>
              </a:rPr>
              <a:t>c) Sobre la procedencia de la medida coercitiva requerida por el Fiscal;</a:t>
            </a:r>
          </a:p>
        </p:txBody>
      </p:sp>
    </p:spTree>
    <p:extLst>
      <p:ext uri="{BB962C8B-B14F-4D97-AF65-F5344CB8AC3E}">
        <p14:creationId xmlns:p14="http://schemas.microsoft.com/office/powerpoint/2010/main" val="3191048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3A86AED-04E6-43EC-AD5D-A05D365B0AAE}"/>
              </a:ext>
            </a:extLst>
          </p:cNvPr>
          <p:cNvSpPr/>
          <p:nvPr/>
        </p:nvSpPr>
        <p:spPr>
          <a:xfrm>
            <a:off x="471055" y="1399310"/>
            <a:ext cx="11166763" cy="526297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s-ES" sz="2800" dirty="0">
                <a:solidFill>
                  <a:srgbClr val="000000"/>
                </a:solidFill>
                <a:latin typeface="Arial" panose="020B0604020202020204" pitchFamily="34" charset="0"/>
              </a:rPr>
              <a:t>La resolución es apelable con efecto devolutivo, el recurso se interpone y fundamenta en el mismo acto. No es necesario su formalización por escrito. El procedimiento que se seguirá será el previsto en el inciso 2 del artículo 278.</a:t>
            </a:r>
            <a:br>
              <a:rPr lang="es-ES" sz="2800" dirty="0">
                <a:solidFill>
                  <a:srgbClr val="000000"/>
                </a:solidFill>
                <a:latin typeface="Arial" panose="020B0604020202020204" pitchFamily="34" charset="0"/>
              </a:rPr>
            </a:br>
            <a:endParaRPr lang="es-ES" sz="2800" dirty="0">
              <a:solidFill>
                <a:srgbClr val="000000"/>
              </a:solidFill>
              <a:latin typeface="Arial" panose="020B0604020202020204" pitchFamily="34" charset="0"/>
            </a:endParaRPr>
          </a:p>
          <a:p>
            <a:r>
              <a:rPr lang="es-ES" sz="2800" dirty="0">
                <a:solidFill>
                  <a:srgbClr val="000000"/>
                </a:solidFill>
                <a:latin typeface="Arial" panose="020B0604020202020204" pitchFamily="34" charset="0"/>
              </a:rPr>
              <a:t>6. Pronunciada la decisión que dispone la incoación del proceso inmediato, el Fiscal procede a formular acusación dentro del plazo de veinticuatro (24) horas, bajo responsabilidad. Recibido el requerimiento fiscal, el Juez de la Investigación Preparatoria, en el día, lo remite al Juez Penal competente, para que dicte acumulativamente el auto de enjuiciamiento y de citación a juicio, con arreglo a lo dispuesto en el numeral 3 del artículo 448.</a:t>
            </a:r>
          </a:p>
        </p:txBody>
      </p:sp>
    </p:spTree>
    <p:extLst>
      <p:ext uri="{BB962C8B-B14F-4D97-AF65-F5344CB8AC3E}">
        <p14:creationId xmlns:p14="http://schemas.microsoft.com/office/powerpoint/2010/main" val="7326775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D696366-9C1A-4FA1-843D-18366842791B}"/>
              </a:ext>
            </a:extLst>
          </p:cNvPr>
          <p:cNvSpPr/>
          <p:nvPr/>
        </p:nvSpPr>
        <p:spPr>
          <a:xfrm>
            <a:off x="942109" y="1510145"/>
            <a:ext cx="10515600" cy="34163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s-ES" dirty="0">
                <a:solidFill>
                  <a:srgbClr val="000000"/>
                </a:solidFill>
                <a:latin typeface="Arial" panose="020B0604020202020204" pitchFamily="34" charset="0"/>
              </a:rPr>
              <a:t> </a:t>
            </a:r>
            <a:r>
              <a:rPr lang="es-ES" sz="2400" dirty="0">
                <a:solidFill>
                  <a:srgbClr val="000000"/>
                </a:solidFill>
                <a:latin typeface="Arial" panose="020B0604020202020204" pitchFamily="34" charset="0"/>
              </a:rPr>
              <a:t>7. Frente al auto que rechaza la incoación del proceso inmediato, el Fiscal dicta la Disposición que corresponda o la formalización de la Investigación Preparatoria.</a:t>
            </a:r>
            <a:br>
              <a:rPr lang="es-ES" sz="2400" dirty="0">
                <a:solidFill>
                  <a:srgbClr val="000000"/>
                </a:solidFill>
                <a:latin typeface="Arial" panose="020B0604020202020204" pitchFamily="34" charset="0"/>
              </a:rPr>
            </a:br>
            <a:endParaRPr lang="es-ES" sz="2400" dirty="0">
              <a:solidFill>
                <a:srgbClr val="000000"/>
              </a:solidFill>
              <a:latin typeface="Arial" panose="020B0604020202020204" pitchFamily="34" charset="0"/>
            </a:endParaRPr>
          </a:p>
          <a:p>
            <a:pPr algn="just"/>
            <a:r>
              <a:rPr lang="es-ES" sz="2400" dirty="0">
                <a:solidFill>
                  <a:srgbClr val="000000"/>
                </a:solidFill>
                <a:latin typeface="Arial" panose="020B0604020202020204" pitchFamily="34" charset="0"/>
              </a:rPr>
              <a:t>Para los supuestos comprendidos en los literales b) y c), numeral 1 del artículo 446, rige el procedimiento antes descrito en lo que corresponda. Solo en estos supuestos, el requerimiento se presenta luego de culminar las diligencias preliminares o, en su defecto, antes de los treinta (30) días de formalizada la Investigación Preparatoria.</a:t>
            </a:r>
            <a:r>
              <a:rPr lang="es-ES" sz="2400" b="1" dirty="0">
                <a:solidFill>
                  <a:srgbClr val="000000"/>
                </a:solidFill>
                <a:latin typeface="Arial" panose="020B0604020202020204" pitchFamily="34" charset="0"/>
              </a:rPr>
              <a:t>”</a:t>
            </a:r>
            <a:endParaRPr lang="es-ES"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9800471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20D9D0C-CE42-4789-8D1B-F384D12CD82D}"/>
              </a:ext>
            </a:extLst>
          </p:cNvPr>
          <p:cNvSpPr/>
          <p:nvPr/>
        </p:nvSpPr>
        <p:spPr>
          <a:xfrm>
            <a:off x="1801091" y="2452255"/>
            <a:ext cx="8271164" cy="1938992"/>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es-ES" dirty="0">
                <a:solidFill>
                  <a:schemeClr val="accent1">
                    <a:lumMod val="75000"/>
                  </a:schemeClr>
                </a:solidFill>
                <a:latin typeface="Arial" panose="020B0604020202020204" pitchFamily="34" charset="0"/>
              </a:rPr>
              <a:t> </a:t>
            </a:r>
            <a:r>
              <a:rPr lang="es-ES" sz="4000" b="1" dirty="0">
                <a:solidFill>
                  <a:schemeClr val="accent1">
                    <a:lumMod val="75000"/>
                  </a:schemeClr>
                </a:solidFill>
                <a:latin typeface="Arial" panose="020B0604020202020204" pitchFamily="34" charset="0"/>
              </a:rPr>
              <a:t>“Artículo 448.-</a:t>
            </a:r>
          </a:p>
          <a:p>
            <a:pPr algn="ctr"/>
            <a:r>
              <a:rPr lang="es-ES" sz="4000" b="1" dirty="0">
                <a:solidFill>
                  <a:schemeClr val="accent1">
                    <a:lumMod val="75000"/>
                  </a:schemeClr>
                </a:solidFill>
                <a:latin typeface="Arial" panose="020B0604020202020204" pitchFamily="34" charset="0"/>
              </a:rPr>
              <a:t> Audiencia única de juicio Inmediato</a:t>
            </a:r>
            <a:endParaRPr lang="es-PE" sz="4000" dirty="0">
              <a:solidFill>
                <a:schemeClr val="accent1">
                  <a:lumMod val="75000"/>
                </a:schemeClr>
              </a:solidFill>
            </a:endParaRPr>
          </a:p>
        </p:txBody>
      </p:sp>
    </p:spTree>
    <p:extLst>
      <p:ext uri="{BB962C8B-B14F-4D97-AF65-F5344CB8AC3E}">
        <p14:creationId xmlns:p14="http://schemas.microsoft.com/office/powerpoint/2010/main" val="517174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245408" y="3229010"/>
            <a:ext cx="2810436" cy="981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PE"/>
          </a:p>
        </p:txBody>
      </p:sp>
      <p:sp>
        <p:nvSpPr>
          <p:cNvPr id="2" name="Rectángulo 1"/>
          <p:cNvSpPr/>
          <p:nvPr/>
        </p:nvSpPr>
        <p:spPr>
          <a:xfrm rot="10800000" flipV="1">
            <a:off x="-4029075" y="1601276"/>
            <a:ext cx="11644313" cy="2308324"/>
          </a:xfrm>
          <a:prstGeom prst="rect">
            <a:avLst/>
          </a:prstGeom>
        </p:spPr>
        <p:txBody>
          <a:bodyPr wrap="square">
            <a:spAutoFit/>
          </a:bodyPr>
          <a:lstStyle/>
          <a:p>
            <a:pPr algn="ctr"/>
            <a:endParaRPr lang="es-PE" b="1" cap="all" dirty="0">
              <a:solidFill>
                <a:srgbClr val="000000"/>
              </a:solidFill>
              <a:latin typeface="Arial" panose="020B0604020202020204" pitchFamily="34" charset="0"/>
            </a:endParaRPr>
          </a:p>
          <a:p>
            <a:pPr algn="ctr"/>
            <a:endParaRPr lang="es-PE" b="1" cap="all" dirty="0">
              <a:solidFill>
                <a:srgbClr val="000000"/>
              </a:solidFill>
              <a:latin typeface="Arial" panose="020B0604020202020204" pitchFamily="34" charset="0"/>
            </a:endParaRPr>
          </a:p>
          <a:p>
            <a:pPr algn="ctr"/>
            <a:endParaRPr lang="es-PE" b="1" cap="all" dirty="0">
              <a:solidFill>
                <a:srgbClr val="000000"/>
              </a:solidFill>
              <a:latin typeface="Arial" panose="020B0604020202020204" pitchFamily="34" charset="0"/>
            </a:endParaRPr>
          </a:p>
          <a:p>
            <a:pPr algn="ctr"/>
            <a:endParaRPr lang="es-PE" b="1" cap="all" dirty="0">
              <a:solidFill>
                <a:srgbClr val="000000"/>
              </a:solidFill>
              <a:latin typeface="Arial" panose="020B0604020202020204" pitchFamily="34" charset="0"/>
            </a:endParaRPr>
          </a:p>
          <a:p>
            <a:pPr algn="ctr"/>
            <a:endParaRPr lang="es-PE" b="1" cap="all" dirty="0">
              <a:solidFill>
                <a:srgbClr val="000000"/>
              </a:solidFill>
              <a:latin typeface="Arial" panose="020B0604020202020204" pitchFamily="34" charset="0"/>
            </a:endParaRPr>
          </a:p>
          <a:p>
            <a:pPr algn="ctr"/>
            <a:endParaRPr lang="es-PE" b="1" cap="all" dirty="0">
              <a:solidFill>
                <a:srgbClr val="000000"/>
              </a:solidFill>
              <a:latin typeface="Arial" panose="020B0604020202020204" pitchFamily="34" charset="0"/>
            </a:endParaRPr>
          </a:p>
          <a:p>
            <a:pPr algn="ctr"/>
            <a:r>
              <a:rPr lang="es-PE" b="1" cap="all" dirty="0">
                <a:solidFill>
                  <a:srgbClr val="000000"/>
                </a:solidFill>
                <a:latin typeface="Arial" panose="020B0604020202020204" pitchFamily="34" charset="0"/>
              </a:rPr>
              <a:t>DECRETO SUPREMO</a:t>
            </a:r>
          </a:p>
          <a:p>
            <a:pPr algn="ctr"/>
            <a:r>
              <a:rPr lang="es-PE" b="1" cap="all" dirty="0">
                <a:solidFill>
                  <a:srgbClr val="000000"/>
                </a:solidFill>
                <a:latin typeface="Arial" panose="020B0604020202020204" pitchFamily="34" charset="0"/>
              </a:rPr>
              <a:t>Nº 015-2017-JUS</a:t>
            </a:r>
            <a:endParaRPr lang="es-PE" b="1" i="0" u="none" strike="noStrike" cap="all" dirty="0">
              <a:solidFill>
                <a:srgbClr val="000000"/>
              </a:solidFill>
              <a:effectLst/>
              <a:latin typeface="Arial" panose="020B0604020202020204" pitchFamily="34" charset="0"/>
            </a:endParaRPr>
          </a:p>
        </p:txBody>
      </p:sp>
      <p:sp>
        <p:nvSpPr>
          <p:cNvPr id="4" name="Rectángulo 3"/>
          <p:cNvSpPr/>
          <p:nvPr/>
        </p:nvSpPr>
        <p:spPr>
          <a:xfrm>
            <a:off x="3845859" y="1734669"/>
            <a:ext cx="7369830" cy="4401205"/>
          </a:xfrm>
          <a:prstGeom prst="rect">
            <a:avLst/>
          </a:prstGeom>
        </p:spPr>
        <p:txBody>
          <a:bodyPr wrap="square">
            <a:spAutoFit/>
          </a:bodyPr>
          <a:lstStyle/>
          <a:p>
            <a:pPr algn="just"/>
            <a:r>
              <a:rPr lang="es-PE" sz="2000" b="1" dirty="0">
                <a:solidFill>
                  <a:srgbClr val="000000"/>
                </a:solidFill>
                <a:latin typeface="Arial" panose="020B0604020202020204" pitchFamily="34" charset="0"/>
              </a:rPr>
              <a:t>Artículo 1.- Modificación del Calendario Oficial de Aplicación Progresiva del Código Procesal Penal.</a:t>
            </a:r>
          </a:p>
          <a:p>
            <a:pPr algn="just"/>
            <a:endParaRPr lang="es-PE" sz="2000" dirty="0">
              <a:solidFill>
                <a:srgbClr val="000000"/>
              </a:solidFill>
              <a:latin typeface="Arial" panose="020B0604020202020204" pitchFamily="34" charset="0"/>
            </a:endParaRPr>
          </a:p>
          <a:p>
            <a:pPr algn="just"/>
            <a:r>
              <a:rPr lang="es-PE" sz="2000" dirty="0" err="1">
                <a:solidFill>
                  <a:srgbClr val="000000"/>
                </a:solidFill>
                <a:latin typeface="Arial" panose="020B0604020202020204" pitchFamily="34" charset="0"/>
              </a:rPr>
              <a:t>Modifícase</a:t>
            </a:r>
            <a:r>
              <a:rPr lang="es-PE" sz="2000" dirty="0">
                <a:solidFill>
                  <a:srgbClr val="000000"/>
                </a:solidFill>
                <a:latin typeface="Arial" panose="020B0604020202020204" pitchFamily="34" charset="0"/>
              </a:rPr>
              <a:t> el Calendario Oficial de Aplicación Progresiva del Código Procesal Penal, de acuerdo a lo propuesto por la Comisión Especial de Implementación del Código Procesal Penal, quedando de la siguiente manera:</a:t>
            </a:r>
          </a:p>
          <a:p>
            <a:pPr algn="just"/>
            <a:r>
              <a:rPr lang="es-PE" sz="2000" dirty="0">
                <a:solidFill>
                  <a:srgbClr val="000000"/>
                </a:solidFill>
                <a:latin typeface="Arial" panose="020B0604020202020204" pitchFamily="34" charset="0"/>
              </a:rPr>
              <a:t>- Año 2017: El Callao</a:t>
            </a:r>
          </a:p>
          <a:p>
            <a:pPr algn="just"/>
            <a:r>
              <a:rPr lang="es-PE" sz="2000" dirty="0">
                <a:solidFill>
                  <a:srgbClr val="000000"/>
                </a:solidFill>
                <a:latin typeface="Arial" panose="020B0604020202020204" pitchFamily="34" charset="0"/>
              </a:rPr>
              <a:t>- Año 2018: Lima Norte</a:t>
            </a:r>
          </a:p>
          <a:p>
            <a:pPr algn="just"/>
            <a:r>
              <a:rPr lang="es-PE" sz="2000" dirty="0">
                <a:solidFill>
                  <a:srgbClr val="000000"/>
                </a:solidFill>
                <a:latin typeface="Arial" panose="020B0604020202020204" pitchFamily="34" charset="0"/>
              </a:rPr>
              <a:t>- Año 2019: Lima Este</a:t>
            </a:r>
          </a:p>
          <a:p>
            <a:pPr algn="just"/>
            <a:r>
              <a:rPr lang="es-PE" sz="2000" b="1" dirty="0">
                <a:ln w="22225">
                  <a:solidFill>
                    <a:schemeClr val="accent2"/>
                  </a:solidFill>
                  <a:prstDash val="solid"/>
                </a:ln>
                <a:solidFill>
                  <a:schemeClr val="accent2">
                    <a:lumMod val="40000"/>
                    <a:lumOff val="60000"/>
                  </a:schemeClr>
                </a:solidFill>
                <a:latin typeface="Arial" panose="020B0604020202020204" pitchFamily="34" charset="0"/>
              </a:rPr>
              <a:t>- Año 2020: Lima Sur y Lima Centro</a:t>
            </a:r>
          </a:p>
          <a:p>
            <a:pPr algn="just"/>
            <a:r>
              <a:rPr lang="es-PE" sz="2000" b="1" dirty="0">
                <a:solidFill>
                  <a:srgbClr val="000000"/>
                </a:solidFill>
                <a:latin typeface="Arial" panose="020B0604020202020204" pitchFamily="34" charset="0"/>
              </a:rPr>
              <a:t>Artículo 2.- Secuencia del cronograma</a:t>
            </a:r>
            <a:endParaRPr lang="es-PE" sz="2000" dirty="0">
              <a:solidFill>
                <a:srgbClr val="000000"/>
              </a:solidFill>
              <a:latin typeface="Arial" panose="020B0604020202020204" pitchFamily="34" charset="0"/>
            </a:endParaRPr>
          </a:p>
          <a:p>
            <a:pPr algn="just"/>
            <a:r>
              <a:rPr lang="es-PE" sz="2000" dirty="0">
                <a:solidFill>
                  <a:srgbClr val="000000"/>
                </a:solidFill>
                <a:latin typeface="Arial" panose="020B0604020202020204" pitchFamily="34" charset="0"/>
              </a:rPr>
              <a:t>En los años 2017, 2018, 2019 y 2020, el Código Procesal Penal entra en </a:t>
            </a:r>
            <a:r>
              <a:rPr lang="es-PE" sz="2000" b="1" dirty="0">
                <a:ln w="22225">
                  <a:solidFill>
                    <a:schemeClr val="accent2"/>
                  </a:solidFill>
                  <a:prstDash val="solid"/>
                </a:ln>
                <a:solidFill>
                  <a:schemeClr val="accent2">
                    <a:lumMod val="40000"/>
                    <a:lumOff val="60000"/>
                  </a:schemeClr>
                </a:solidFill>
                <a:latin typeface="Arial" panose="020B0604020202020204" pitchFamily="34" charset="0"/>
              </a:rPr>
              <a:t>vigencia el 01 de julio.</a:t>
            </a:r>
            <a:endParaRPr lang="es-PE" sz="2000" b="1" i="0" u="none" strike="noStrike" dirty="0">
              <a:ln w="22225">
                <a:solidFill>
                  <a:schemeClr val="accent2"/>
                </a:solidFill>
                <a:prstDash val="solid"/>
              </a:ln>
              <a:solidFill>
                <a:schemeClr val="accent2">
                  <a:lumMod val="40000"/>
                  <a:lumOff val="60000"/>
                </a:schemeClr>
              </a:solidFill>
              <a:latin typeface="Arial" panose="020B0604020202020204" pitchFamily="34" charset="0"/>
            </a:endParaRPr>
          </a:p>
        </p:txBody>
      </p:sp>
      <p:sp>
        <p:nvSpPr>
          <p:cNvPr id="5" name="Abrir llave 4"/>
          <p:cNvSpPr/>
          <p:nvPr/>
        </p:nvSpPr>
        <p:spPr>
          <a:xfrm>
            <a:off x="3314492" y="1260765"/>
            <a:ext cx="218417" cy="5417126"/>
          </a:xfrm>
          <a:prstGeom prst="lef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s-PE"/>
          </a:p>
        </p:txBody>
      </p:sp>
      <p:pic>
        <p:nvPicPr>
          <p:cNvPr id="6" name="Imagen 5">
            <a:extLst>
              <a:ext uri="{FF2B5EF4-FFF2-40B4-BE49-F238E27FC236}">
                <a16:creationId xmlns:a16="http://schemas.microsoft.com/office/drawing/2014/main" id="{C0146AD1-C1B1-4E5C-BE68-1A29FD6491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5457" y="4558577"/>
            <a:ext cx="1470338" cy="1470338"/>
          </a:xfrm>
          <a:prstGeom prst="rect">
            <a:avLst/>
          </a:prstGeom>
        </p:spPr>
      </p:pic>
    </p:spTree>
    <p:extLst>
      <p:ext uri="{BB962C8B-B14F-4D97-AF65-F5344CB8AC3E}">
        <p14:creationId xmlns:p14="http://schemas.microsoft.com/office/powerpoint/2010/main" val="39837128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1D093F3-AFF0-47BB-8C09-43CBC853634F}"/>
              </a:ext>
            </a:extLst>
          </p:cNvPr>
          <p:cNvSpPr/>
          <p:nvPr/>
        </p:nvSpPr>
        <p:spPr>
          <a:xfrm>
            <a:off x="0" y="1191491"/>
            <a:ext cx="12192000" cy="5262979"/>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algn="just"/>
            <a:r>
              <a:rPr lang="es-ES" sz="2400" b="1" dirty="0">
                <a:solidFill>
                  <a:srgbClr val="000000"/>
                </a:solidFill>
                <a:latin typeface="Arial" panose="020B0604020202020204" pitchFamily="34" charset="0"/>
              </a:rPr>
              <a:t> </a:t>
            </a:r>
            <a:r>
              <a:rPr lang="es-ES" sz="2400" dirty="0">
                <a:solidFill>
                  <a:srgbClr val="000000"/>
                </a:solidFill>
                <a:latin typeface="Arial" panose="020B0604020202020204" pitchFamily="34" charset="0"/>
              </a:rPr>
              <a:t>1. Recibido el auto que incoa el proceso inmediato, El Juez penal competente realiza la audiencia única de juicio inmediato en el día. En todo caso, su realización no debe exceder las setenta y dos (72) horas desde la recepción, bajo responsabilidad funcional.</a:t>
            </a:r>
            <a:br>
              <a:rPr lang="es-ES" sz="2400" dirty="0">
                <a:solidFill>
                  <a:srgbClr val="000000"/>
                </a:solidFill>
                <a:latin typeface="Arial" panose="020B0604020202020204" pitchFamily="34" charset="0"/>
              </a:rPr>
            </a:br>
            <a:endParaRPr lang="es-ES" sz="2400" dirty="0">
              <a:solidFill>
                <a:srgbClr val="000000"/>
              </a:solidFill>
              <a:latin typeface="Arial" panose="020B0604020202020204" pitchFamily="34" charset="0"/>
            </a:endParaRPr>
          </a:p>
          <a:p>
            <a:pPr algn="just"/>
            <a:r>
              <a:rPr lang="es-ES" sz="2400" dirty="0">
                <a:solidFill>
                  <a:srgbClr val="000000"/>
                </a:solidFill>
                <a:latin typeface="Arial" panose="020B0604020202020204" pitchFamily="34" charset="0"/>
              </a:rPr>
              <a:t>2. La audiencia única de juicio inmediato es oral, pública e inaplazable. Rige lo establecido en el artículo 85. Las partes son responsables de preparar y convocar a sus órganos de prueba, garantizando su presencia en la Audiencia.</a:t>
            </a:r>
            <a:br>
              <a:rPr lang="es-ES" sz="2400" dirty="0">
                <a:solidFill>
                  <a:srgbClr val="000000"/>
                </a:solidFill>
                <a:latin typeface="Arial" panose="020B0604020202020204" pitchFamily="34" charset="0"/>
              </a:rPr>
            </a:br>
            <a:endParaRPr lang="es-ES" sz="2400" dirty="0">
              <a:solidFill>
                <a:srgbClr val="000000"/>
              </a:solidFill>
              <a:latin typeface="Arial" panose="020B0604020202020204" pitchFamily="34" charset="0"/>
            </a:endParaRPr>
          </a:p>
          <a:p>
            <a:pPr algn="just"/>
            <a:r>
              <a:rPr lang="es-ES" sz="2400" dirty="0">
                <a:solidFill>
                  <a:srgbClr val="000000"/>
                </a:solidFill>
                <a:latin typeface="Arial" panose="020B0604020202020204" pitchFamily="34" charset="0"/>
              </a:rPr>
              <a:t>3. Instalada la Audiencia, el fiscal expone resumidamente los hechos objeto de la acusación, la calificación jurídica y las pruebas que ofrecerá para su admisión, de conformidad con lo establecido en el artículo 349. Si el Juez Penal determina que los defectos formales de la acusación requieren un nuevo análisis, dispone su subsanación en la misma audiencia. Acto seguido, las partes pueden plantear cualquiera de las cuestiones previstas en el artículo 350, en lo que corresponda.</a:t>
            </a:r>
          </a:p>
        </p:txBody>
      </p:sp>
    </p:spTree>
    <p:extLst>
      <p:ext uri="{BB962C8B-B14F-4D97-AF65-F5344CB8AC3E}">
        <p14:creationId xmlns:p14="http://schemas.microsoft.com/office/powerpoint/2010/main" val="38924736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B9251BE-342F-4C22-9690-37D910F73739}"/>
              </a:ext>
            </a:extLst>
          </p:cNvPr>
          <p:cNvSpPr/>
          <p:nvPr/>
        </p:nvSpPr>
        <p:spPr>
          <a:xfrm>
            <a:off x="152400" y="1302327"/>
            <a:ext cx="11831782" cy="4852085"/>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just"/>
            <a:r>
              <a:rPr lang="es-ES" sz="2400" dirty="0">
                <a:solidFill>
                  <a:srgbClr val="000000"/>
                </a:solidFill>
                <a:latin typeface="Arial" panose="020B0604020202020204" pitchFamily="34" charset="0"/>
              </a:rPr>
              <a:t>4. El auto que declara fundado el sobreseimiento o un medio técnico de defensa, es apelable con efecto devolutivo, el recurso se interpondrá y fundamentará en el mismo acto. Rige lo previsto en el artículo 410.</a:t>
            </a:r>
            <a:br>
              <a:rPr lang="es-ES" sz="2400" dirty="0">
                <a:solidFill>
                  <a:srgbClr val="000000"/>
                </a:solidFill>
                <a:latin typeface="Arial" panose="020B0604020202020204" pitchFamily="34" charset="0"/>
              </a:rPr>
            </a:br>
            <a:endParaRPr lang="es-ES" sz="2400" dirty="0">
              <a:solidFill>
                <a:srgbClr val="000000"/>
              </a:solidFill>
              <a:latin typeface="Arial" panose="020B0604020202020204" pitchFamily="34" charset="0"/>
            </a:endParaRPr>
          </a:p>
          <a:p>
            <a:pPr algn="just"/>
            <a:r>
              <a:rPr lang="es-ES" sz="2400" dirty="0">
                <a:solidFill>
                  <a:srgbClr val="000000"/>
                </a:solidFill>
                <a:latin typeface="Arial" panose="020B0604020202020204" pitchFamily="34" charset="0"/>
              </a:rPr>
              <a:t>5. El Juez debe instar a las partes a realizar convenciones probatorias. Cumplidos los requisitos de validez de la acusación, de conformidad con el numeral 1 del artículo 350; y resueltas las cuestiones planteadas, el Juez Penal dicta acumulativamente el auto de enjuiciamiento y citación a juicio, de manera inmediata y oral.</a:t>
            </a:r>
            <a:br>
              <a:rPr lang="es-ES" sz="2400" dirty="0">
                <a:solidFill>
                  <a:srgbClr val="000000"/>
                </a:solidFill>
                <a:latin typeface="Arial" panose="020B0604020202020204" pitchFamily="34" charset="0"/>
              </a:rPr>
            </a:br>
            <a:endParaRPr lang="es-ES" sz="2400" dirty="0">
              <a:solidFill>
                <a:srgbClr val="000000"/>
              </a:solidFill>
              <a:latin typeface="Arial" panose="020B0604020202020204" pitchFamily="34" charset="0"/>
            </a:endParaRPr>
          </a:p>
          <a:p>
            <a:pPr algn="just"/>
            <a:r>
              <a:rPr lang="es-ES" sz="2400" dirty="0">
                <a:solidFill>
                  <a:srgbClr val="000000"/>
                </a:solidFill>
                <a:latin typeface="Arial" panose="020B0604020202020204" pitchFamily="34" charset="0"/>
              </a:rPr>
              <a:t>6. El juicio se realiza en sesiones continuas e ininterrumpidas hasta su conclusión. El Juez Penal que instale el juicio no puede conocer otros hasta que culmine el ya iniciado. En lo no previsto en esta Sección, se aplican las reglas del proceso común, en tanto sean compatibles con la naturaleza célere del proceso inmediato</a:t>
            </a:r>
            <a:r>
              <a:rPr lang="es-ES" sz="2400" b="1" dirty="0">
                <a:solidFill>
                  <a:srgbClr val="000000"/>
                </a:solidFill>
                <a:latin typeface="Arial" panose="020B0604020202020204" pitchFamily="34" charset="0"/>
              </a:rPr>
              <a:t>”</a:t>
            </a:r>
            <a:r>
              <a:rPr lang="es-ES" sz="2400" dirty="0">
                <a:solidFill>
                  <a:srgbClr val="000000"/>
                </a:solidFill>
                <a:latin typeface="Arial" panose="020B0604020202020204" pitchFamily="34" charset="0"/>
              </a:rPr>
              <a:t>.</a:t>
            </a:r>
          </a:p>
        </p:txBody>
      </p:sp>
    </p:spTree>
    <p:extLst>
      <p:ext uri="{BB962C8B-B14F-4D97-AF65-F5344CB8AC3E}">
        <p14:creationId xmlns:p14="http://schemas.microsoft.com/office/powerpoint/2010/main" val="13944404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6F62E93-BE4D-40D2-B30B-3C8DFA0541CF}"/>
              </a:ext>
            </a:extLst>
          </p:cNvPr>
          <p:cNvSpPr/>
          <p:nvPr/>
        </p:nvSpPr>
        <p:spPr>
          <a:xfrm>
            <a:off x="1759528" y="2396836"/>
            <a:ext cx="8811490" cy="1754326"/>
          </a:xfrm>
          <a:prstGeom prst="rect">
            <a:avLst/>
          </a:prstGeom>
        </p:spPr>
        <p:style>
          <a:lnRef idx="1">
            <a:schemeClr val="accent1"/>
          </a:lnRef>
          <a:fillRef idx="3">
            <a:schemeClr val="accent1"/>
          </a:fillRef>
          <a:effectRef idx="2">
            <a:schemeClr val="accent1"/>
          </a:effectRef>
          <a:fontRef idx="minor">
            <a:schemeClr val="lt1"/>
          </a:fontRef>
        </p:style>
        <p:txBody>
          <a:bodyPr wrap="square" lIns="91440" tIns="45720" rIns="91440" bIns="45720">
            <a:spAutoFit/>
          </a:bodyPr>
          <a:lstStyle/>
          <a:p>
            <a:pPr algn="ctr"/>
            <a:r>
              <a:rPr lang="es-ES" sz="5400" b="1" cap="none" spc="0" dirty="0">
                <a:ln w="12700">
                  <a:solidFill>
                    <a:schemeClr val="accent1"/>
                  </a:solidFill>
                  <a:prstDash val="solid"/>
                </a:ln>
                <a:solidFill>
                  <a:srgbClr val="002060"/>
                </a:solidFill>
                <a:effectLst>
                  <a:outerShdw dist="38100" dir="2640000" algn="bl" rotWithShape="0">
                    <a:schemeClr val="accent1"/>
                  </a:outerShdw>
                </a:effectLst>
              </a:rPr>
              <a:t>ACUSACIÓN DIRECTA</a:t>
            </a:r>
          </a:p>
          <a:p>
            <a:pPr algn="ctr"/>
            <a:r>
              <a:rPr lang="es-ES" sz="5400" b="1" cap="none" spc="0" dirty="0">
                <a:ln w="12700">
                  <a:solidFill>
                    <a:schemeClr val="accent1"/>
                  </a:solidFill>
                  <a:prstDash val="solid"/>
                </a:ln>
                <a:solidFill>
                  <a:srgbClr val="002060"/>
                </a:solidFill>
                <a:effectLst>
                  <a:outerShdw dist="38100" dir="2640000" algn="bl" rotWithShape="0">
                    <a:schemeClr val="accent1"/>
                  </a:outerShdw>
                </a:effectLst>
              </a:rPr>
              <a:t>Art. 336. 4 CPP</a:t>
            </a:r>
          </a:p>
        </p:txBody>
      </p:sp>
      <p:pic>
        <p:nvPicPr>
          <p:cNvPr id="3" name="Imagen 2">
            <a:extLst>
              <a:ext uri="{FF2B5EF4-FFF2-40B4-BE49-F238E27FC236}">
                <a16:creationId xmlns:a16="http://schemas.microsoft.com/office/drawing/2014/main" id="{A71FECBD-75C2-4738-BCD0-D6DC35CD26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0104" y="4434581"/>
            <a:ext cx="1470338" cy="1470338"/>
          </a:xfrm>
          <a:prstGeom prst="rect">
            <a:avLst/>
          </a:prstGeom>
        </p:spPr>
      </p:pic>
    </p:spTree>
    <p:extLst>
      <p:ext uri="{BB962C8B-B14F-4D97-AF65-F5344CB8AC3E}">
        <p14:creationId xmlns:p14="http://schemas.microsoft.com/office/powerpoint/2010/main" val="18299413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F4AFBA67-718C-4E7A-960E-DC6BDB350B8A}"/>
              </a:ext>
            </a:extLst>
          </p:cNvPr>
          <p:cNvSpPr/>
          <p:nvPr/>
        </p:nvSpPr>
        <p:spPr>
          <a:xfrm>
            <a:off x="1911927" y="1884219"/>
            <a:ext cx="6899564" cy="374072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sz="2400" dirty="0"/>
              <a:t>El Fiscal, si considera que las diligencias actuadas preliminarmente establecer suficientemente la realidad del delito y la intervención del imputado en su comisión, podrá formular directamente acusación.</a:t>
            </a:r>
            <a:endParaRPr lang="es-PE" sz="2400" dirty="0"/>
          </a:p>
        </p:txBody>
      </p:sp>
    </p:spTree>
    <p:extLst>
      <p:ext uri="{BB962C8B-B14F-4D97-AF65-F5344CB8AC3E}">
        <p14:creationId xmlns:p14="http://schemas.microsoft.com/office/powerpoint/2010/main" val="28931732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E22DC2B-5AA0-4F61-A486-B62B3B87C60D}"/>
              </a:ext>
            </a:extLst>
          </p:cNvPr>
          <p:cNvSpPr/>
          <p:nvPr/>
        </p:nvSpPr>
        <p:spPr>
          <a:xfrm>
            <a:off x="1063123" y="2967335"/>
            <a:ext cx="10065768" cy="1754326"/>
          </a:xfrm>
          <a:prstGeom prst="rect">
            <a:avLst/>
          </a:prstGeom>
          <a:noFill/>
        </p:spPr>
        <p:txBody>
          <a:bodyPr wrap="none" lIns="91440" tIns="45720" rIns="91440" bIns="45720">
            <a:spAutoFit/>
          </a:bodyPr>
          <a:lstStyle/>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¿La Acusación Directa prescribe el </a:t>
            </a:r>
          </a:p>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Ejercicio de la </a:t>
            </a:r>
            <a:endPar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6650576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FA71D79C-8DC8-41B6-A451-C7EFCC00FA01}"/>
              </a:ext>
            </a:extLst>
          </p:cNvPr>
          <p:cNvSpPr/>
          <p:nvPr/>
        </p:nvSpPr>
        <p:spPr>
          <a:xfrm>
            <a:off x="4017818" y="1427018"/>
            <a:ext cx="7259782" cy="470898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s-ES" sz="2000" dirty="0">
                <a:solidFill>
                  <a:srgbClr val="000000"/>
                </a:solidFill>
                <a:latin typeface="Roboto" panose="02000000000000000000" pitchFamily="2" charset="0"/>
              </a:rPr>
              <a:t>5.4. Ahora bien, considerando que el Legislador no ha previsto expresamente que la acusación directa es causal de suspensión de la prescripción como si estima a la formalización de investigación preparatoria, de ninguna manera impide que luego de una evaluación lógico-jurídica, considerando el momento procesal que se emiten determine que tenga efectos similares, teniendo en cuenta que si es posible suspender la prescripción con la disposición de formalización de investigación preparatoria, que es un acto inicial a través del cual se judicializa la investigación preliminar «que es lo menos», que impediría considerar a la acusación directa, que se ubica en un acto posterior, «que es lo más»; conclusión que deriva del silogismo «el que puede lo más, puede lo menos». Así lo ha contemplado la jurisprudencia nacional.</a:t>
            </a:r>
            <a:endParaRPr lang="es-PE" sz="2000" dirty="0"/>
          </a:p>
        </p:txBody>
      </p:sp>
      <p:sp>
        <p:nvSpPr>
          <p:cNvPr id="5" name="Rectángulo 4">
            <a:extLst>
              <a:ext uri="{FF2B5EF4-FFF2-40B4-BE49-F238E27FC236}">
                <a16:creationId xmlns:a16="http://schemas.microsoft.com/office/drawing/2014/main" id="{BB73A6B3-732D-4750-A238-FE209603BCED}"/>
              </a:ext>
            </a:extLst>
          </p:cNvPr>
          <p:cNvSpPr/>
          <p:nvPr/>
        </p:nvSpPr>
        <p:spPr>
          <a:xfrm>
            <a:off x="706581" y="2904345"/>
            <a:ext cx="2604655" cy="1754326"/>
          </a:xfrm>
          <a:prstGeom prst="rect">
            <a:avLst/>
          </a:prstGeom>
        </p:spPr>
        <p:txBody>
          <a:bodyPr wrap="square">
            <a:spAutoFit/>
          </a:bodyPr>
          <a:lstStyle/>
          <a:p>
            <a:pPr algn="ctr"/>
            <a:r>
              <a:rPr lang="es-PE" b="1" dirty="0">
                <a:solidFill>
                  <a:srgbClr val="FF0000"/>
                </a:solidFill>
                <a:latin typeface="Roboto" panose="02000000000000000000" pitchFamily="2" charset="0"/>
              </a:rPr>
              <a:t>TERCERA SALA PENAL DE APELACIONES CON FUNCIONES DE LIQUIDADORA</a:t>
            </a:r>
            <a:endParaRPr lang="es-PE" dirty="0">
              <a:solidFill>
                <a:srgbClr val="000000"/>
              </a:solidFill>
              <a:latin typeface="Roboto" panose="02000000000000000000" pitchFamily="2" charset="0"/>
            </a:endParaRPr>
          </a:p>
          <a:p>
            <a:r>
              <a:rPr lang="es-PE" b="1" dirty="0">
                <a:solidFill>
                  <a:srgbClr val="FF0000"/>
                </a:solidFill>
                <a:latin typeface="Roboto" panose="02000000000000000000" pitchFamily="2" charset="0"/>
              </a:rPr>
              <a:t>EXPEDIENTE </a:t>
            </a:r>
            <a:r>
              <a:rPr lang="es-PE" b="1" dirty="0" err="1">
                <a:solidFill>
                  <a:srgbClr val="FF0000"/>
                </a:solidFill>
                <a:latin typeface="Roboto" panose="02000000000000000000" pitchFamily="2" charset="0"/>
              </a:rPr>
              <a:t>N.°</a:t>
            </a:r>
            <a:r>
              <a:rPr lang="es-PE" b="1" dirty="0">
                <a:solidFill>
                  <a:srgbClr val="FF0000"/>
                </a:solidFill>
                <a:latin typeface="Roboto" panose="02000000000000000000" pitchFamily="2" charset="0"/>
              </a:rPr>
              <a:t> 3092-2014-0</a:t>
            </a:r>
            <a:endParaRPr lang="es-PE" b="0" i="0" dirty="0">
              <a:solidFill>
                <a:srgbClr val="000000"/>
              </a:solidFill>
              <a:effectLst/>
              <a:latin typeface="Roboto" panose="02000000000000000000" pitchFamily="2" charset="0"/>
            </a:endParaRPr>
          </a:p>
        </p:txBody>
      </p:sp>
      <p:sp>
        <p:nvSpPr>
          <p:cNvPr id="6" name="Abrir llave 5">
            <a:extLst>
              <a:ext uri="{FF2B5EF4-FFF2-40B4-BE49-F238E27FC236}">
                <a16:creationId xmlns:a16="http://schemas.microsoft.com/office/drawing/2014/main" id="{26B222C3-9723-478E-8950-7406ACE5DDB5}"/>
              </a:ext>
            </a:extLst>
          </p:cNvPr>
          <p:cNvSpPr/>
          <p:nvPr/>
        </p:nvSpPr>
        <p:spPr>
          <a:xfrm>
            <a:off x="3532909" y="1427018"/>
            <a:ext cx="263236" cy="470898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Tree>
    <p:extLst>
      <p:ext uri="{BB962C8B-B14F-4D97-AF65-F5344CB8AC3E}">
        <p14:creationId xmlns:p14="http://schemas.microsoft.com/office/powerpoint/2010/main" val="12902367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87132" y="1468192"/>
            <a:ext cx="8847786" cy="3416320"/>
          </a:xfrm>
          <a:prstGeom prst="rect">
            <a:avLst/>
          </a:prstGeom>
          <a:noFill/>
        </p:spPr>
        <p:txBody>
          <a:bodyPr wrap="square" lIns="91440" tIns="45720" rIns="91440" bIns="45720">
            <a:spAutoFit/>
          </a:bodyPr>
          <a:lstStyle/>
          <a:p>
            <a:pPr algn="ctr"/>
            <a:endPar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GRACIAS TOTALES</a:t>
            </a:r>
          </a:p>
          <a:p>
            <a:pPr algn="ctr"/>
            <a:endPar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algn="ctr"/>
            <a:endPar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Marcador de pie de página 2"/>
          <p:cNvSpPr>
            <a:spLocks noGrp="1"/>
          </p:cNvSpPr>
          <p:nvPr>
            <p:ph type="ftr" sz="quarter" idx="11"/>
          </p:nvPr>
        </p:nvSpPr>
        <p:spPr/>
        <p:txBody>
          <a:bodyPr/>
          <a:lstStyle/>
          <a:p>
            <a:r>
              <a:rPr lang="es-PE"/>
              <a:t>Sergio Chávez Panduro</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63799" y="3429000"/>
            <a:ext cx="1047226" cy="1047226"/>
          </a:xfrm>
          <a:prstGeom prst="rect">
            <a:avLst/>
          </a:prstGeom>
        </p:spPr>
      </p:pic>
    </p:spTree>
    <p:extLst>
      <p:ext uri="{BB962C8B-B14F-4D97-AF65-F5344CB8AC3E}">
        <p14:creationId xmlns:p14="http://schemas.microsoft.com/office/powerpoint/2010/main" val="2384671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46909" y="1454727"/>
            <a:ext cx="10123937" cy="1754326"/>
          </a:xfrm>
          <a:prstGeom prst="rect">
            <a:avLst/>
          </a:prstGeom>
          <a:noFill/>
        </p:spPr>
        <p:txBody>
          <a:bodyPr wrap="square" lIns="91440" tIns="45720" rIns="91440" bIns="45720">
            <a:spAutoFit/>
          </a:bodyPr>
          <a:lstStyle/>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GARANTIAS ESPECÍFICAS</a:t>
            </a:r>
          </a:p>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DEL PROCESO PENAL</a:t>
            </a:r>
          </a:p>
        </p:txBody>
      </p:sp>
      <p:pic>
        <p:nvPicPr>
          <p:cNvPr id="3" name="Imagen 2">
            <a:extLst>
              <a:ext uri="{FF2B5EF4-FFF2-40B4-BE49-F238E27FC236}">
                <a16:creationId xmlns:a16="http://schemas.microsoft.com/office/drawing/2014/main" id="{C5944416-4DA8-4E28-922B-90C5C31B1F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5205" y="3429000"/>
            <a:ext cx="1470338" cy="1470338"/>
          </a:xfrm>
          <a:prstGeom prst="rect">
            <a:avLst/>
          </a:prstGeom>
        </p:spPr>
      </p:pic>
    </p:spTree>
    <p:extLst>
      <p:ext uri="{BB962C8B-B14F-4D97-AF65-F5344CB8AC3E}">
        <p14:creationId xmlns:p14="http://schemas.microsoft.com/office/powerpoint/2010/main" val="4062895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626676" y="3402360"/>
            <a:ext cx="2543175" cy="147161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2800" b="1" dirty="0"/>
              <a:t>Principios </a:t>
            </a:r>
          </a:p>
        </p:txBody>
      </p:sp>
      <p:sp>
        <p:nvSpPr>
          <p:cNvPr id="3" name="Abrir llave 2"/>
          <p:cNvSpPr/>
          <p:nvPr/>
        </p:nvSpPr>
        <p:spPr>
          <a:xfrm>
            <a:off x="3427737" y="1620296"/>
            <a:ext cx="760434" cy="5035741"/>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s-PE"/>
          </a:p>
        </p:txBody>
      </p:sp>
      <p:sp>
        <p:nvSpPr>
          <p:cNvPr id="4" name="Rectángulo redondeado 3"/>
          <p:cNvSpPr/>
          <p:nvPr/>
        </p:nvSpPr>
        <p:spPr>
          <a:xfrm>
            <a:off x="4565470" y="1398842"/>
            <a:ext cx="4600575" cy="1071563"/>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PE" dirty="0"/>
              <a:t>LA GARANTIA DE LA INVESTIGACIÓN OFICIAL</a:t>
            </a:r>
          </a:p>
        </p:txBody>
      </p:sp>
      <p:sp>
        <p:nvSpPr>
          <p:cNvPr id="5" name="Rectángulo redondeado 4"/>
          <p:cNvSpPr/>
          <p:nvPr/>
        </p:nvSpPr>
        <p:spPr>
          <a:xfrm>
            <a:off x="4608980" y="2789936"/>
            <a:ext cx="4429124" cy="10287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PE" dirty="0"/>
              <a:t>El PRINCIPIO DE IGUALDAD PROCESAL</a:t>
            </a:r>
          </a:p>
        </p:txBody>
      </p:sp>
      <p:sp>
        <p:nvSpPr>
          <p:cNvPr id="8" name="Rectángulo redondeado 7"/>
          <p:cNvSpPr/>
          <p:nvPr/>
        </p:nvSpPr>
        <p:spPr>
          <a:xfrm>
            <a:off x="4608980" y="4138167"/>
            <a:ext cx="4429124" cy="10287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PE" dirty="0"/>
              <a:t>EL PRINCIPIO DE PUBLICIDAD</a:t>
            </a:r>
          </a:p>
        </p:txBody>
      </p:sp>
      <p:sp>
        <p:nvSpPr>
          <p:cNvPr id="9" name="Rectángulo redondeado 8"/>
          <p:cNvSpPr/>
          <p:nvPr/>
        </p:nvSpPr>
        <p:spPr>
          <a:xfrm>
            <a:off x="4694706" y="5486398"/>
            <a:ext cx="4429124" cy="10287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dirty="0"/>
              <a:t>EL PRINCIPIO DE ORALIDAD  </a:t>
            </a:r>
          </a:p>
        </p:txBody>
      </p:sp>
      <p:pic>
        <p:nvPicPr>
          <p:cNvPr id="10" name="Imagen 9">
            <a:extLst>
              <a:ext uri="{FF2B5EF4-FFF2-40B4-BE49-F238E27FC236}">
                <a16:creationId xmlns:a16="http://schemas.microsoft.com/office/drawing/2014/main" id="{23A043D9-E7B2-45B6-8B11-74ED4679BE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3568" y="3304286"/>
            <a:ext cx="1470338" cy="1470338"/>
          </a:xfrm>
          <a:prstGeom prst="rect">
            <a:avLst/>
          </a:prstGeom>
        </p:spPr>
      </p:pic>
    </p:spTree>
    <p:extLst>
      <p:ext uri="{BB962C8B-B14F-4D97-AF65-F5344CB8AC3E}">
        <p14:creationId xmlns:p14="http://schemas.microsoft.com/office/powerpoint/2010/main" val="3969477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592447" y="3396953"/>
            <a:ext cx="2014537" cy="1614488"/>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PE" sz="2400" b="1" dirty="0"/>
              <a:t>Principios </a:t>
            </a:r>
          </a:p>
        </p:txBody>
      </p:sp>
      <p:sp>
        <p:nvSpPr>
          <p:cNvPr id="3" name="Abrir llave 2"/>
          <p:cNvSpPr/>
          <p:nvPr/>
        </p:nvSpPr>
        <p:spPr>
          <a:xfrm>
            <a:off x="2919338" y="2254355"/>
            <a:ext cx="975326" cy="389968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4" name="Rectángulo redondeado 3"/>
          <p:cNvSpPr/>
          <p:nvPr/>
        </p:nvSpPr>
        <p:spPr>
          <a:xfrm>
            <a:off x="4119860" y="1674654"/>
            <a:ext cx="4784581" cy="159637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PE" sz="2800" dirty="0"/>
              <a:t>EL PRINCIPIO DE INMEDIACIÓN</a:t>
            </a:r>
          </a:p>
        </p:txBody>
      </p:sp>
      <p:sp>
        <p:nvSpPr>
          <p:cNvPr id="5" name="Rectángulo redondeado 4"/>
          <p:cNvSpPr/>
          <p:nvPr/>
        </p:nvSpPr>
        <p:spPr>
          <a:xfrm>
            <a:off x="4119860" y="3829052"/>
            <a:ext cx="4936980" cy="135429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sz="2400" dirty="0"/>
              <a:t>EL PRINCIPIO DE CONTRADICCIÓN</a:t>
            </a:r>
          </a:p>
        </p:txBody>
      </p:sp>
      <p:sp>
        <p:nvSpPr>
          <p:cNvPr id="6" name="Rectángulo redondeado 5"/>
          <p:cNvSpPr/>
          <p:nvPr/>
        </p:nvSpPr>
        <p:spPr>
          <a:xfrm>
            <a:off x="4207018" y="5476893"/>
            <a:ext cx="4936981" cy="1354295"/>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PE" sz="2400" b="1" dirty="0">
                <a:solidFill>
                  <a:schemeClr val="tx1">
                    <a:lumMod val="95000"/>
                    <a:lumOff val="5000"/>
                  </a:schemeClr>
                </a:solidFill>
              </a:rPr>
              <a:t>LOS PRINCIPIO DE CONCENTRACIÓN Y CELERIDAD</a:t>
            </a:r>
          </a:p>
        </p:txBody>
      </p:sp>
    </p:spTree>
    <p:extLst>
      <p:ext uri="{BB962C8B-B14F-4D97-AF65-F5344CB8AC3E}">
        <p14:creationId xmlns:p14="http://schemas.microsoft.com/office/powerpoint/2010/main" val="916568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47546" y="2967335"/>
            <a:ext cx="6296917" cy="923330"/>
          </a:xfrm>
          <a:prstGeom prst="rect">
            <a:avLst/>
          </a:prstGeom>
          <a:noFill/>
        </p:spPr>
        <p:txBody>
          <a:bodyPr wrap="none" lIns="91440" tIns="45720" rIns="91440" bIns="45720">
            <a:spAutoFit/>
          </a:bodyPr>
          <a:lstStyle/>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PROCESO COMÚN</a:t>
            </a:r>
          </a:p>
        </p:txBody>
      </p:sp>
      <p:pic>
        <p:nvPicPr>
          <p:cNvPr id="3" name="Imagen 2">
            <a:extLst>
              <a:ext uri="{FF2B5EF4-FFF2-40B4-BE49-F238E27FC236}">
                <a16:creationId xmlns:a16="http://schemas.microsoft.com/office/drawing/2014/main" id="{A79B6AE2-00C5-4BC0-8104-DD2692F9880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2296" y="4080164"/>
            <a:ext cx="1470338" cy="1470338"/>
          </a:xfrm>
          <a:prstGeom prst="rect">
            <a:avLst/>
          </a:prstGeom>
        </p:spPr>
      </p:pic>
    </p:spTree>
    <p:extLst>
      <p:ext uri="{BB962C8B-B14F-4D97-AF65-F5344CB8AC3E}">
        <p14:creationId xmlns:p14="http://schemas.microsoft.com/office/powerpoint/2010/main" val="260138807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3231</TotalTime>
  <Words>3511</Words>
  <Application>Microsoft Office PowerPoint</Application>
  <PresentationFormat>Panorámica</PresentationFormat>
  <Paragraphs>216</Paragraphs>
  <Slides>56</Slides>
  <Notes>0</Notes>
  <HiddenSlides>0</HiddenSlides>
  <MMClips>0</MMClips>
  <ScaleCrop>false</ScaleCrop>
  <HeadingPairs>
    <vt:vector size="4" baseType="variant">
      <vt:variant>
        <vt:lpstr>Tema</vt:lpstr>
      </vt:variant>
      <vt:variant>
        <vt:i4>1</vt:i4>
      </vt:variant>
      <vt:variant>
        <vt:lpstr>Títulos de diapositiva</vt:lpstr>
      </vt:variant>
      <vt:variant>
        <vt:i4>56</vt:i4>
      </vt:variant>
    </vt:vector>
  </HeadingPairs>
  <TitlesOfParts>
    <vt:vector size="57" baseType="lpstr">
      <vt:lpstr>Tema de Office</vt:lpstr>
      <vt:lpstr>Casos Prácticos y Jurisprudencia en los Delitos Cometidos por Funcionarios Públicos.            TERMINACION ANTICIPADA Y CONCLUSION ANTICIPADA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CONCEPTO: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ASUS</dc:creator>
  <cp:lastModifiedBy>Usuario desconocido</cp:lastModifiedBy>
  <cp:revision>32</cp:revision>
  <dcterms:created xsi:type="dcterms:W3CDTF">2020-07-21T05:47:53Z</dcterms:created>
  <dcterms:modified xsi:type="dcterms:W3CDTF">2021-03-31T16:44:04Z</dcterms:modified>
</cp:coreProperties>
</file>